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7" r:id="rId27"/>
    <p:sldId id="288" r:id="rId28"/>
    <p:sldId id="281" r:id="rId29"/>
    <p:sldId id="282" r:id="rId30"/>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DD4EA"/>
          </a:solidFill>
        </a:fill>
      </a:tcStyle>
    </a:wholeTbl>
    <a:band2H>
      <a:tcTxStyle/>
      <a:tcStyle>
        <a:tcBdr/>
        <a:fill>
          <a:solidFill>
            <a:srgbClr val="E8EBF5"/>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a:tcStyle>
        <a:tcBdr/>
        <a:fill>
          <a:solidFill>
            <a:srgbClr val="F0F0F0"/>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a:tcStyle>
        <a:tcBdr/>
        <a:fill>
          <a:solidFill>
            <a:srgbClr val="EBF1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2" d="100"/>
          <a:sy n="52"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 name="Shape 20"/>
          <p:cNvSpPr>
            <a:spLocks noGrp="1" noRot="1" noChangeAspect="1"/>
          </p:cNvSpPr>
          <p:nvPr>
            <p:ph type="sldImg"/>
          </p:nvPr>
        </p:nvSpPr>
        <p:spPr>
          <a:xfrm>
            <a:off x="1143000" y="685800"/>
            <a:ext cx="4572000" cy="3429000"/>
          </a:xfrm>
          <a:prstGeom prst="rect">
            <a:avLst/>
          </a:prstGeom>
        </p:spPr>
        <p:txBody>
          <a:bodyPr/>
          <a:lstStyle/>
          <a:p>
            <a:endParaRPr/>
          </a:p>
        </p:txBody>
      </p:sp>
      <p:sp>
        <p:nvSpPr>
          <p:cNvPr id="21" name="Shape 21"/>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Shape 28"/>
          <p:cNvSpPr>
            <a:spLocks noGrp="1" noRot="1" noChangeAspect="1"/>
          </p:cNvSpPr>
          <p:nvPr>
            <p:ph type="sldImg"/>
          </p:nvPr>
        </p:nvSpPr>
        <p:spPr>
          <a:xfrm>
            <a:off x="381000" y="685800"/>
            <a:ext cx="6096000" cy="3429000"/>
          </a:xfrm>
          <a:prstGeom prst="rect">
            <a:avLst/>
          </a:prstGeom>
        </p:spPr>
        <p:txBody>
          <a:bodyPr/>
          <a:lstStyle/>
          <a:p>
            <a:endParaRPr/>
          </a:p>
        </p:txBody>
      </p:sp>
      <p:sp>
        <p:nvSpPr>
          <p:cNvPr id="29" name="Shape 29"/>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presentation title always need to be on the middle of the page and aligned to the left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Shape 95"/>
          <p:cNvSpPr>
            <a:spLocks noGrp="1" noRot="1" noChangeAspect="1"/>
          </p:cNvSpPr>
          <p:nvPr>
            <p:ph type="sldImg"/>
          </p:nvPr>
        </p:nvSpPr>
        <p:spPr>
          <a:prstGeom prst="rect">
            <a:avLst/>
          </a:prstGeom>
        </p:spPr>
        <p:txBody>
          <a:bodyPr/>
          <a:lstStyle/>
          <a:p>
            <a:endParaRPr/>
          </a:p>
        </p:txBody>
      </p:sp>
      <p:sp>
        <p:nvSpPr>
          <p:cNvPr id="96" name="Shape 96"/>
          <p:cNvSpPr>
            <a:spLocks noGrp="1"/>
          </p:cNvSpPr>
          <p:nvPr>
            <p:ph type="body" sz="quarter" idx="1"/>
          </p:nvPr>
        </p:nvSpPr>
        <p:spPr>
          <a:prstGeom prst="rect">
            <a:avLst/>
          </a:prstGeom>
        </p:spPr>
        <p:txBody>
          <a:bodyPr/>
          <a:lstStyle/>
          <a:p>
            <a:pPr>
              <a:buSzPct val="100000"/>
              <a:buAutoNum type="arabicPeriod"/>
              <a:defRPr>
                <a:solidFill>
                  <a:srgbClr val="D1D5DB"/>
                </a:solidFill>
                <a:latin typeface="Söhne"/>
                <a:ea typeface="Söhne"/>
                <a:cs typeface="Söhne"/>
                <a:sym typeface="Söhne"/>
              </a:defRPr>
            </a:pPr>
            <a:r>
              <a:t>Relational databases: These databases store data in tables that are related to each other through a common field or key. Examples of relational databases include MySQL, Oracle, and Microsoft SQL Server.</a:t>
            </a:r>
          </a:p>
          <a:p>
            <a:pPr>
              <a:buSzPct val="100000"/>
              <a:buAutoNum type="arabicPeriod"/>
              <a:defRPr>
                <a:solidFill>
                  <a:srgbClr val="D1D5DB"/>
                </a:solidFill>
                <a:latin typeface="Söhne"/>
                <a:ea typeface="Söhne"/>
                <a:cs typeface="Söhne"/>
                <a:sym typeface="Söhne"/>
              </a:defRPr>
            </a:pPr>
            <a:r>
              <a:t>NoSQL databases: These databases are used to store unstructured data, such as social media posts, images, and videos. Examples of NoSQL databases include MongoDB, Cassandra, and Redis.</a:t>
            </a:r>
          </a:p>
          <a:p>
            <a:pPr>
              <a:buSzPct val="100000"/>
              <a:buAutoNum type="arabicPeriod"/>
              <a:defRPr>
                <a:solidFill>
                  <a:srgbClr val="D1D5DB"/>
                </a:solidFill>
                <a:latin typeface="Söhne"/>
                <a:ea typeface="Söhne"/>
                <a:cs typeface="Söhne"/>
                <a:sym typeface="Söhne"/>
              </a:defRPr>
            </a:pPr>
            <a:r>
              <a:t>Object-oriented databases: These databases store data in objects that are related to each other through inheritance or composition. Examples of object-oriented databases include db4o and ObjectStore.</a:t>
            </a:r>
          </a:p>
          <a:p>
            <a:pPr>
              <a:buSzPct val="100000"/>
              <a:buAutoNum type="arabicPeriod"/>
              <a:defRPr>
                <a:solidFill>
                  <a:srgbClr val="D1D5DB"/>
                </a:solidFill>
                <a:latin typeface="Söhne"/>
                <a:ea typeface="Söhne"/>
                <a:cs typeface="Söhne"/>
                <a:sym typeface="Söhne"/>
              </a:defRPr>
            </a:pPr>
            <a:r>
              <a:t>Hierarchical databases: These databases organize data in a tree-like structure, with parent and child nodes. Examples of hierarchical databases include IMS and RDM Server.</a:t>
            </a:r>
          </a:p>
          <a:p>
            <a:pPr>
              <a:buSzPct val="100000"/>
              <a:buAutoNum type="arabicPeriod"/>
              <a:defRPr>
                <a:solidFill>
                  <a:srgbClr val="D1D5DB"/>
                </a:solidFill>
                <a:latin typeface="Söhne"/>
                <a:ea typeface="Söhne"/>
                <a:cs typeface="Söhne"/>
                <a:sym typeface="Söhne"/>
              </a:defRPr>
            </a:pPr>
            <a:r>
              <a:t>Network databases: These databases organize data in a network-like structure, with interconnected nodes. Examples of network databases include IDMS and Integrated Data Store.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Shape 102"/>
          <p:cNvSpPr>
            <a:spLocks noGrp="1" noRot="1" noChangeAspect="1"/>
          </p:cNvSpPr>
          <p:nvPr>
            <p:ph type="sldImg"/>
          </p:nvPr>
        </p:nvSpPr>
        <p:spPr>
          <a:prstGeom prst="rect">
            <a:avLst/>
          </a:prstGeom>
        </p:spPr>
        <p:txBody>
          <a:bodyPr/>
          <a:lstStyle/>
          <a:p>
            <a:endParaRPr/>
          </a:p>
        </p:txBody>
      </p:sp>
      <p:sp>
        <p:nvSpPr>
          <p:cNvPr id="103" name="Shape 103"/>
          <p:cNvSpPr>
            <a:spLocks noGrp="1"/>
          </p:cNvSpPr>
          <p:nvPr>
            <p:ph type="body" sz="quarter" idx="1"/>
          </p:nvPr>
        </p:nvSpPr>
        <p:spPr>
          <a:prstGeom prst="rect">
            <a:avLst/>
          </a:prstGeom>
        </p:spPr>
        <p:txBody>
          <a:bodyPr/>
          <a:lstStyle/>
          <a:p>
            <a:pPr>
              <a:buSzPct val="100000"/>
              <a:buAutoNum type="arabicPeriod"/>
              <a:defRPr>
                <a:solidFill>
                  <a:srgbClr val="D1D5DB"/>
                </a:solidFill>
                <a:latin typeface="Söhne"/>
                <a:ea typeface="Söhne"/>
                <a:cs typeface="Söhne"/>
                <a:sym typeface="Söhne"/>
              </a:defRPr>
            </a:pPr>
            <a:r>
              <a:t>Relational databases: These databases store data in tables that are related to each other through a common field or key. Examples of relational databases include MySQL, Oracle, and Microsoft SQL Server.</a:t>
            </a:r>
          </a:p>
          <a:p>
            <a:pPr>
              <a:buSzPct val="100000"/>
              <a:buAutoNum type="arabicPeriod"/>
              <a:defRPr>
                <a:solidFill>
                  <a:srgbClr val="D1D5DB"/>
                </a:solidFill>
                <a:latin typeface="Söhne"/>
                <a:ea typeface="Söhne"/>
                <a:cs typeface="Söhne"/>
                <a:sym typeface="Söhne"/>
              </a:defRPr>
            </a:pPr>
            <a:r>
              <a:t>NoSQL databases: These databases are used to store unstructured data, such as social media posts, images, and videos. Examples of NoSQL databases include MongoDB, Cassandra, and Redis.</a:t>
            </a:r>
          </a:p>
          <a:p>
            <a:pPr>
              <a:buSzPct val="100000"/>
              <a:buAutoNum type="arabicPeriod"/>
              <a:defRPr>
                <a:solidFill>
                  <a:srgbClr val="D1D5DB"/>
                </a:solidFill>
                <a:latin typeface="Söhne"/>
                <a:ea typeface="Söhne"/>
                <a:cs typeface="Söhne"/>
                <a:sym typeface="Söhne"/>
              </a:defRPr>
            </a:pPr>
            <a:r>
              <a:t>Object-oriented databases: These databases store data in objects that are related to each other through inheritance or composition. Examples of object-oriented databases include db4o and ObjectStore.</a:t>
            </a:r>
          </a:p>
          <a:p>
            <a:pPr>
              <a:buSzPct val="100000"/>
              <a:buAutoNum type="arabicPeriod"/>
              <a:defRPr>
                <a:solidFill>
                  <a:srgbClr val="D1D5DB"/>
                </a:solidFill>
                <a:latin typeface="Söhne"/>
                <a:ea typeface="Söhne"/>
                <a:cs typeface="Söhne"/>
                <a:sym typeface="Söhne"/>
              </a:defRPr>
            </a:pPr>
            <a:r>
              <a:t>Hierarchical databases: These databases organize data in a tree-like structure, with parent and child nodes. Examples of hierarchical databases include IMS and RDM Server.</a:t>
            </a:r>
          </a:p>
          <a:p>
            <a:pPr>
              <a:buSzPct val="100000"/>
              <a:buAutoNum type="arabicPeriod"/>
              <a:defRPr>
                <a:solidFill>
                  <a:srgbClr val="D1D5DB"/>
                </a:solidFill>
                <a:latin typeface="Söhne"/>
                <a:ea typeface="Söhne"/>
                <a:cs typeface="Söhne"/>
                <a:sym typeface="Söhne"/>
              </a:defRPr>
            </a:pPr>
            <a:r>
              <a:t>Network databases: These databases organize data in a network-like structure, with interconnected nodes. Examples of network databases include IDMS and Integrated Data Store.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Shape 108"/>
          <p:cNvSpPr>
            <a:spLocks noGrp="1" noRot="1" noChangeAspect="1"/>
          </p:cNvSpPr>
          <p:nvPr>
            <p:ph type="sldImg"/>
          </p:nvPr>
        </p:nvSpPr>
        <p:spPr>
          <a:prstGeom prst="rect">
            <a:avLst/>
          </a:prstGeom>
        </p:spPr>
        <p:txBody>
          <a:bodyPr/>
          <a:lstStyle/>
          <a:p>
            <a:endParaRPr/>
          </a:p>
        </p:txBody>
      </p:sp>
      <p:sp>
        <p:nvSpPr>
          <p:cNvPr id="109" name="Shape 109"/>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theme  title always need to be on the middle of the page and aligned to the left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Shape 115"/>
          <p:cNvSpPr>
            <a:spLocks noGrp="1" noRot="1" noChangeAspect="1"/>
          </p:cNvSpPr>
          <p:nvPr>
            <p:ph type="sldImg"/>
          </p:nvPr>
        </p:nvSpPr>
        <p:spPr>
          <a:prstGeom prst="rect">
            <a:avLst/>
          </a:prstGeom>
        </p:spPr>
        <p:txBody>
          <a:bodyPr/>
          <a:lstStyle/>
          <a:p>
            <a:endParaRPr/>
          </a:p>
        </p:txBody>
      </p:sp>
      <p:sp>
        <p:nvSpPr>
          <p:cNvPr id="116" name="Shape 116"/>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a big block text.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prstGeom prst="rect">
            <a:avLst/>
          </a:prstGeom>
        </p:spPr>
        <p:txBody>
          <a:bodyPr/>
          <a:lstStyle/>
          <a:p>
            <a:endParaRPr/>
          </a:p>
        </p:txBody>
      </p:sp>
      <p:sp>
        <p:nvSpPr>
          <p:cNvPr id="126" name="Shape 126"/>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Shape 145"/>
          <p:cNvSpPr>
            <a:spLocks noGrp="1" noRot="1" noChangeAspect="1"/>
          </p:cNvSpPr>
          <p:nvPr>
            <p:ph type="sldImg"/>
          </p:nvPr>
        </p:nvSpPr>
        <p:spPr>
          <a:prstGeom prst="rect">
            <a:avLst/>
          </a:prstGeom>
        </p:spPr>
        <p:txBody>
          <a:bodyPr/>
          <a:lstStyle/>
          <a:p>
            <a:endParaRPr/>
          </a:p>
        </p:txBody>
      </p:sp>
      <p:sp>
        <p:nvSpPr>
          <p:cNvPr id="146" name="Shape 146"/>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a:spLocks noGrp="1" noRot="1" noChangeAspect="1"/>
          </p:cNvSpPr>
          <p:nvPr>
            <p:ph type="sldImg"/>
          </p:nvPr>
        </p:nvSpPr>
        <p:spPr>
          <a:prstGeom prst="rect">
            <a:avLst/>
          </a:prstGeom>
        </p:spPr>
        <p:txBody>
          <a:bodyPr/>
          <a:lstStyle/>
          <a:p>
            <a:endParaRPr/>
          </a:p>
        </p:txBody>
      </p:sp>
      <p:sp>
        <p:nvSpPr>
          <p:cNvPr id="156" name="Shape 156"/>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prstGeom prst="rect">
            <a:avLst/>
          </a:prstGeom>
        </p:spPr>
        <p:txBody>
          <a:bodyPr/>
          <a:lstStyle/>
          <a:p>
            <a:endParaRPr/>
          </a:p>
        </p:txBody>
      </p:sp>
      <p:sp>
        <p:nvSpPr>
          <p:cNvPr id="164" name="Shape 164"/>
          <p:cNvSpPr>
            <a:spLocks noGrp="1"/>
          </p:cNvSpPr>
          <p:nvPr>
            <p:ph type="body" sz="quarter" idx="1"/>
          </p:nvPr>
        </p:nvSpPr>
        <p:spPr>
          <a:prstGeom prst="rect">
            <a:avLst/>
          </a:prstGeom>
        </p:spPr>
        <p:txBody>
          <a:bodyPr/>
          <a:lstStyle/>
          <a:p>
            <a:pPr>
              <a:defRPr sz="3400">
                <a:solidFill>
                  <a:srgbClr val="D1D5DB"/>
                </a:solidFill>
                <a:latin typeface="Söhne"/>
                <a:ea typeface="Söhne"/>
                <a:cs typeface="Söhne"/>
                <a:sym typeface="Söhne"/>
              </a:defRPr>
            </a:pPr>
            <a:r>
              <a:t>Both UNION and FULL JOIN are used in SQL to combine data from two or more tables, but they operate in different ways.</a:t>
            </a:r>
            <a:endParaRPr>
              <a:latin typeface="Arial"/>
              <a:ea typeface="Arial"/>
              <a:cs typeface="Arial"/>
              <a:sym typeface="Arial"/>
            </a:endParaRPr>
          </a:p>
          <a:p>
            <a:pPr>
              <a:defRPr sz="3400">
                <a:solidFill>
                  <a:srgbClr val="D1D5DB"/>
                </a:solidFill>
                <a:latin typeface="Söhne"/>
                <a:ea typeface="Söhne"/>
                <a:cs typeface="Söhne"/>
                <a:sym typeface="Söhne"/>
              </a:defRPr>
            </a:pPr>
            <a:r>
              <a:t>UNION is used to combine the results of two or more SELECT statements into a single result set. The SELECT statements must have the same number of columns, and the data types of the corresponding columns must be compatible. The UNION operator removes duplicates from the result set, so each row in the result set is unique.</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 name="Shape 169"/>
          <p:cNvSpPr>
            <a:spLocks noGrp="1" noRot="1" noChangeAspect="1"/>
          </p:cNvSpPr>
          <p:nvPr>
            <p:ph type="sldImg"/>
          </p:nvPr>
        </p:nvSpPr>
        <p:spPr>
          <a:prstGeom prst="rect">
            <a:avLst/>
          </a:prstGeom>
        </p:spPr>
        <p:txBody>
          <a:bodyPr/>
          <a:lstStyle/>
          <a:p>
            <a:endParaRPr/>
          </a:p>
        </p:txBody>
      </p:sp>
      <p:sp>
        <p:nvSpPr>
          <p:cNvPr id="170" name="Shape 170"/>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theme  title always need to be on the middle of the page and aligned to the left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prstGeom prst="rect">
            <a:avLst/>
          </a:prstGeom>
        </p:spPr>
        <p:txBody>
          <a:bodyPr/>
          <a:lstStyle/>
          <a:p>
            <a:endParaRPr/>
          </a:p>
        </p:txBody>
      </p:sp>
      <p:sp>
        <p:nvSpPr>
          <p:cNvPr id="35" name="Shape 35"/>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theme  title always need to be on the middle of the page and aligned to the left</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Shape 176"/>
          <p:cNvSpPr>
            <a:spLocks noGrp="1" noRot="1" noChangeAspect="1"/>
          </p:cNvSpPr>
          <p:nvPr>
            <p:ph type="sldImg"/>
          </p:nvPr>
        </p:nvSpPr>
        <p:spPr>
          <a:prstGeom prst="rect">
            <a:avLst/>
          </a:prstGeom>
        </p:spPr>
        <p:txBody>
          <a:bodyPr/>
          <a:lstStyle/>
          <a:p>
            <a:endParaRPr/>
          </a:p>
        </p:txBody>
      </p:sp>
      <p:sp>
        <p:nvSpPr>
          <p:cNvPr id="177" name="Shape 177"/>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prstGeom prst="rect">
            <a:avLst/>
          </a:prstGeom>
        </p:spPr>
        <p:txBody>
          <a:bodyPr/>
          <a:lstStyle/>
          <a:p>
            <a:endParaRPr/>
          </a:p>
        </p:txBody>
      </p:sp>
      <p:sp>
        <p:nvSpPr>
          <p:cNvPr id="213" name="Shape 213"/>
          <p:cNvSpPr>
            <a:spLocks noGrp="1"/>
          </p:cNvSpPr>
          <p:nvPr>
            <p:ph type="body" sz="quarter" idx="1"/>
          </p:nvPr>
        </p:nvSpPr>
        <p:spPr>
          <a:prstGeom prst="rect">
            <a:avLst/>
          </a:prstGeom>
        </p:spPr>
        <p:txBody>
          <a:bodyPr/>
          <a:lstStyle/>
          <a:p>
            <a:pPr>
              <a:buSzPct val="100000"/>
              <a:buAutoNum type="arabicPeriod"/>
              <a:defRPr>
                <a:solidFill>
                  <a:srgbClr val="D1D5DB"/>
                </a:solidFill>
                <a:latin typeface="Söhne"/>
                <a:ea typeface="Söhne"/>
                <a:cs typeface="Söhne"/>
                <a:sym typeface="Söhne"/>
              </a:defRPr>
            </a:pPr>
            <a:r>
              <a:t>Relational databases: These databases store data in tables that are related to each other through a common field or key. Examples of relational databases include MySQL, Oracle, and Microsoft SQL Server.</a:t>
            </a:r>
          </a:p>
          <a:p>
            <a:pPr>
              <a:buSzPct val="100000"/>
              <a:buAutoNum type="arabicPeriod"/>
              <a:defRPr>
                <a:solidFill>
                  <a:srgbClr val="D1D5DB"/>
                </a:solidFill>
                <a:latin typeface="Söhne"/>
                <a:ea typeface="Söhne"/>
                <a:cs typeface="Söhne"/>
                <a:sym typeface="Söhne"/>
              </a:defRPr>
            </a:pPr>
            <a:r>
              <a:t>NoSQL databases: These databases are used to store unstructured data, such as social media posts, images, and videos. Examples of NoSQL databases include MongoDB, Cassandra, and Redis.</a:t>
            </a:r>
          </a:p>
          <a:p>
            <a:pPr>
              <a:buSzPct val="100000"/>
              <a:buAutoNum type="arabicPeriod"/>
              <a:defRPr>
                <a:solidFill>
                  <a:srgbClr val="D1D5DB"/>
                </a:solidFill>
                <a:latin typeface="Söhne"/>
                <a:ea typeface="Söhne"/>
                <a:cs typeface="Söhne"/>
                <a:sym typeface="Söhne"/>
              </a:defRPr>
            </a:pPr>
            <a:r>
              <a:t>Object-oriented databases: These databases store data in objects that are related to each other through inheritance or composition. Examples of object-oriented databases include db4o and ObjectStore.</a:t>
            </a:r>
          </a:p>
          <a:p>
            <a:pPr>
              <a:buSzPct val="100000"/>
              <a:buAutoNum type="arabicPeriod"/>
              <a:defRPr>
                <a:solidFill>
                  <a:srgbClr val="D1D5DB"/>
                </a:solidFill>
                <a:latin typeface="Söhne"/>
                <a:ea typeface="Söhne"/>
                <a:cs typeface="Söhne"/>
                <a:sym typeface="Söhne"/>
              </a:defRPr>
            </a:pPr>
            <a:r>
              <a:t>Hierarchical databases: These databases organize data in a tree-like structure, with parent and child nodes. Examples of hierarchical databases include IMS and RDM Server.</a:t>
            </a:r>
          </a:p>
          <a:p>
            <a:pPr>
              <a:buSzPct val="100000"/>
              <a:buAutoNum type="arabicPeriod"/>
              <a:defRPr>
                <a:solidFill>
                  <a:srgbClr val="D1D5DB"/>
                </a:solidFill>
                <a:latin typeface="Söhne"/>
                <a:ea typeface="Söhne"/>
                <a:cs typeface="Söhne"/>
                <a:sym typeface="Söhne"/>
              </a:defRPr>
            </a:pPr>
            <a:r>
              <a:t>Network databases: These databases organize data in a network-like structure, with interconnected nodes. Examples of network databases include IDMS and Integrated Data Store.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Shape 218"/>
          <p:cNvSpPr>
            <a:spLocks noGrp="1" noRot="1" noChangeAspect="1"/>
          </p:cNvSpPr>
          <p:nvPr>
            <p:ph type="sldImg"/>
          </p:nvPr>
        </p:nvSpPr>
        <p:spPr>
          <a:prstGeom prst="rect">
            <a:avLst/>
          </a:prstGeom>
        </p:spPr>
        <p:txBody>
          <a:bodyPr/>
          <a:lstStyle/>
          <a:p>
            <a:endParaRPr/>
          </a:p>
        </p:txBody>
      </p:sp>
      <p:sp>
        <p:nvSpPr>
          <p:cNvPr id="219" name="Shape 219"/>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theme  title always need to be on the middle of the page and aligned to the left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extLst>
      <p:ext uri="{BB962C8B-B14F-4D97-AF65-F5344CB8AC3E}">
        <p14:creationId xmlns:p14="http://schemas.microsoft.com/office/powerpoint/2010/main" val="580585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Shape 226"/>
          <p:cNvSpPr>
            <a:spLocks noGrp="1" noRot="1" noChangeAspect="1"/>
          </p:cNvSpPr>
          <p:nvPr>
            <p:ph type="sldImg"/>
          </p:nvPr>
        </p:nvSpPr>
        <p:spPr>
          <a:xfrm>
            <a:off x="381000" y="685800"/>
            <a:ext cx="6096000" cy="3429000"/>
          </a:xfrm>
          <a:prstGeom prst="rect">
            <a:avLst/>
          </a:prstGeom>
        </p:spPr>
        <p:txBody>
          <a:bodyPr/>
          <a:lstStyle/>
          <a:p>
            <a:endParaRPr/>
          </a:p>
        </p:txBody>
      </p:sp>
      <p:sp>
        <p:nvSpPr>
          <p:cNvPr id="227" name="Shape 227"/>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big block text with a subtitle and WHITE BACKGROUND IMAGE.</a:t>
            </a:r>
          </a:p>
        </p:txBody>
      </p:sp>
    </p:spTree>
    <p:extLst>
      <p:ext uri="{BB962C8B-B14F-4D97-AF65-F5344CB8AC3E}">
        <p14:creationId xmlns:p14="http://schemas.microsoft.com/office/powerpoint/2010/main" val="18157933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a:spLocks noGrp="1" noRot="1" noChangeAspect="1"/>
          </p:cNvSpPr>
          <p:nvPr>
            <p:ph type="sldImg"/>
          </p:nvPr>
        </p:nvSpPr>
        <p:spPr>
          <a:prstGeom prst="rect">
            <a:avLst/>
          </a:prstGeom>
        </p:spPr>
        <p:txBody>
          <a:bodyPr/>
          <a:lstStyle/>
          <a:p>
            <a:endParaRPr/>
          </a:p>
        </p:txBody>
      </p:sp>
      <p:sp>
        <p:nvSpPr>
          <p:cNvPr id="233" name="Shape 233"/>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Slide for Q&amp;A.</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a:spLocks noGrp="1" noRot="1" noChangeAspect="1"/>
          </p:cNvSpPr>
          <p:nvPr>
            <p:ph type="sldImg"/>
          </p:nvPr>
        </p:nvSpPr>
        <p:spPr>
          <a:prstGeom prst="rect">
            <a:avLst/>
          </a:prstGeom>
        </p:spPr>
        <p:txBody>
          <a:bodyPr/>
          <a:lstStyle/>
          <a:p>
            <a:endParaRPr/>
          </a:p>
        </p:txBody>
      </p:sp>
      <p:sp>
        <p:nvSpPr>
          <p:cNvPr id="239" name="Shape 239"/>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“Thank you” slide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Shape 42"/>
          <p:cNvSpPr>
            <a:spLocks noGrp="1" noRot="1" noChangeAspect="1"/>
          </p:cNvSpPr>
          <p:nvPr>
            <p:ph type="sldImg"/>
          </p:nvPr>
        </p:nvSpPr>
        <p:spPr>
          <a:prstGeom prst="rect">
            <a:avLst/>
          </a:prstGeom>
        </p:spPr>
        <p:txBody>
          <a:bodyPr/>
          <a:lstStyle/>
          <a:p>
            <a:endParaRPr/>
          </a:p>
        </p:txBody>
      </p:sp>
      <p:sp>
        <p:nvSpPr>
          <p:cNvPr id="43" name="Shape 43"/>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50"/>
          <p:cNvSpPr>
            <a:spLocks noGrp="1" noRot="1" noChangeAspect="1"/>
          </p:cNvSpPr>
          <p:nvPr>
            <p:ph type="sldImg"/>
          </p:nvPr>
        </p:nvSpPr>
        <p:spPr>
          <a:prstGeom prst="rect">
            <a:avLst/>
          </a:prstGeom>
        </p:spPr>
        <p:txBody>
          <a:bodyPr/>
          <a:lstStyle/>
          <a:p>
            <a:endParaRPr/>
          </a:p>
        </p:txBody>
      </p:sp>
      <p:sp>
        <p:nvSpPr>
          <p:cNvPr id="51" name="Shape 51"/>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Shape 58"/>
          <p:cNvSpPr>
            <a:spLocks noGrp="1" noRot="1" noChangeAspect="1"/>
          </p:cNvSpPr>
          <p:nvPr>
            <p:ph type="sldImg"/>
          </p:nvPr>
        </p:nvSpPr>
        <p:spPr>
          <a:prstGeom prst="rect">
            <a:avLst/>
          </a:prstGeom>
        </p:spPr>
        <p:txBody>
          <a:bodyPr/>
          <a:lstStyle/>
          <a:p>
            <a:endParaRPr/>
          </a:p>
        </p:txBody>
      </p:sp>
      <p:sp>
        <p:nvSpPr>
          <p:cNvPr id="59" name="Shape 59"/>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Shape 66"/>
          <p:cNvSpPr>
            <a:spLocks noGrp="1" noRot="1" noChangeAspect="1"/>
          </p:cNvSpPr>
          <p:nvPr>
            <p:ph type="sldImg"/>
          </p:nvPr>
        </p:nvSpPr>
        <p:spPr>
          <a:prstGeom prst="rect">
            <a:avLst/>
          </a:prstGeom>
        </p:spPr>
        <p:txBody>
          <a:bodyPr/>
          <a:lstStyle/>
          <a:p>
            <a:endParaRPr/>
          </a:p>
        </p:txBody>
      </p:sp>
      <p:sp>
        <p:nvSpPr>
          <p:cNvPr id="67" name="Shape 67"/>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Shape 74"/>
          <p:cNvSpPr>
            <a:spLocks noGrp="1" noRot="1" noChangeAspect="1"/>
          </p:cNvSpPr>
          <p:nvPr>
            <p:ph type="sldImg"/>
          </p:nvPr>
        </p:nvSpPr>
        <p:spPr>
          <a:prstGeom prst="rect">
            <a:avLst/>
          </a:prstGeom>
        </p:spPr>
        <p:txBody>
          <a:bodyPr/>
          <a:lstStyle/>
          <a:p>
            <a:endParaRPr/>
          </a:p>
        </p:txBody>
      </p:sp>
      <p:sp>
        <p:nvSpPr>
          <p:cNvPr id="75" name="Shape 75"/>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82"/>
          <p:cNvSpPr>
            <a:spLocks noGrp="1" noRot="1" noChangeAspect="1"/>
          </p:cNvSpPr>
          <p:nvPr>
            <p:ph type="sldImg"/>
          </p:nvPr>
        </p:nvSpPr>
        <p:spPr>
          <a:prstGeom prst="rect">
            <a:avLst/>
          </a:prstGeom>
        </p:spPr>
        <p:txBody>
          <a:bodyPr/>
          <a:lstStyle/>
          <a:p>
            <a:endParaRPr/>
          </a:p>
        </p:txBody>
      </p:sp>
      <p:sp>
        <p:nvSpPr>
          <p:cNvPr id="83" name="Shape 83"/>
          <p:cNvSpPr>
            <a:spLocks noGrp="1"/>
          </p:cNvSpPr>
          <p:nvPr>
            <p:ph type="body" sz="quarter" idx="1"/>
          </p:nvPr>
        </p:nvSpPr>
        <p:spPr>
          <a:prstGeom prst="rect">
            <a:avLst/>
          </a:prstGeom>
        </p:spPr>
        <p:txBody>
          <a:bodyPr/>
          <a:lstStyle/>
          <a:p>
            <a:pPr>
              <a:defRPr sz="3400">
                <a:latin typeface="Arial"/>
                <a:ea typeface="Arial"/>
                <a:cs typeface="Arial"/>
                <a:sym typeface="Arial"/>
              </a:defRPr>
            </a:pPr>
            <a:r>
              <a:t>Slide for medium block of text.</a:t>
            </a:r>
            <a:br/>
            <a:r>
              <a:t>Text is always on the middle of the page, left aligned.</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Shape 88"/>
          <p:cNvSpPr>
            <a:spLocks noGrp="1" noRot="1" noChangeAspect="1"/>
          </p:cNvSpPr>
          <p:nvPr>
            <p:ph type="sldImg"/>
          </p:nvPr>
        </p:nvSpPr>
        <p:spPr>
          <a:prstGeom prst="rect">
            <a:avLst/>
          </a:prstGeom>
        </p:spPr>
        <p:txBody>
          <a:bodyPr/>
          <a:lstStyle/>
          <a:p>
            <a:endParaRPr/>
          </a:p>
        </p:txBody>
      </p:sp>
      <p:sp>
        <p:nvSpPr>
          <p:cNvPr id="89" name="Shape 89"/>
          <p:cNvSpPr>
            <a:spLocks noGrp="1"/>
          </p:cNvSpPr>
          <p:nvPr>
            <p:ph type="body" sz="quarter" idx="1"/>
          </p:nvPr>
        </p:nvSpPr>
        <p:spPr>
          <a:prstGeom prst="rect">
            <a:avLst/>
          </a:prstGeom>
        </p:spPr>
        <p:txBody>
          <a:bodyPr/>
          <a:lstStyle>
            <a:lvl1pPr>
              <a:defRPr sz="3400">
                <a:latin typeface="Arial"/>
                <a:ea typeface="Arial"/>
                <a:cs typeface="Arial"/>
                <a:sym typeface="Arial"/>
              </a:defRPr>
            </a:lvl1pPr>
          </a:lstStyle>
          <a:p>
            <a:r>
              <a:t>The theme  title always need to be on the middle of the page and aligned to the left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General Slides">
    <p:spTree>
      <p:nvGrpSpPr>
        <p:cNvPr id="1" name=""/>
        <p:cNvGrpSpPr/>
        <p:nvPr/>
      </p:nvGrpSpPr>
      <p:grpSpPr>
        <a:xfrm>
          <a:off x="0" y="0"/>
          <a:ext cx="0" cy="0"/>
          <a:chOff x="0" y="0"/>
          <a:chExt cx="0" cy="0"/>
        </a:xfrm>
      </p:grpSpPr>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ext 6"/>
          <p:cNvSpPr txBox="1"/>
          <p:nvPr/>
        </p:nvSpPr>
        <p:spPr>
          <a:xfrm>
            <a:off x="11148217" y="457198"/>
            <a:ext cx="6072985" cy="22325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r">
              <a:lnSpc>
                <a:spcPts val="1800"/>
              </a:lnSpc>
              <a:defRPr sz="1500" cap="all" spc="-30">
                <a:solidFill>
                  <a:srgbClr val="9BB4BE"/>
                </a:solidFill>
                <a:latin typeface="Arial"/>
                <a:ea typeface="Arial"/>
                <a:cs typeface="Arial"/>
                <a:sym typeface="Arial"/>
              </a:defRPr>
            </a:lvl1pPr>
          </a:lstStyle>
          <a:p>
            <a:r>
              <a:t>FEBRUARY / MARCH @2023</a:t>
            </a:r>
          </a:p>
        </p:txBody>
      </p:sp>
      <p:sp>
        <p:nvSpPr>
          <p:cNvPr id="3" name="Text 4"/>
          <p:cNvSpPr txBox="1"/>
          <p:nvPr/>
        </p:nvSpPr>
        <p:spPr>
          <a:xfrm>
            <a:off x="1651705" y="9546211"/>
            <a:ext cx="15897133" cy="20966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defRPr sz="1500" b="1" cap="all" spc="-30">
                <a:solidFill>
                  <a:srgbClr val="9BB4BE"/>
                </a:solidFill>
                <a:latin typeface="Arial"/>
                <a:ea typeface="Arial"/>
                <a:cs typeface="Arial"/>
                <a:sym typeface="Arial"/>
              </a:defRPr>
            </a:pPr>
            <a:r>
              <a:t>SQL &amp; Databases </a:t>
            </a:r>
            <a:r>
              <a:rPr b="0"/>
              <a:t>// Tech courses // © Copyright 2023 ENDAVA // Confidential and proprietary // Version 1.0</a:t>
            </a:r>
          </a:p>
        </p:txBody>
      </p:sp>
      <p:pic>
        <p:nvPicPr>
          <p:cNvPr id="4" name="Fill 1.png" descr="Fill 1.png"/>
          <p:cNvPicPr>
            <a:picLocks noChangeAspect="1"/>
          </p:cNvPicPr>
          <p:nvPr/>
        </p:nvPicPr>
        <p:blipFill>
          <a:blip r:embed="rId3"/>
          <a:stretch>
            <a:fillRect/>
          </a:stretch>
        </p:blipFill>
        <p:spPr>
          <a:xfrm>
            <a:off x="1083517" y="9464275"/>
            <a:ext cx="464190" cy="348143"/>
          </a:xfrm>
          <a:prstGeom prst="rect">
            <a:avLst/>
          </a:prstGeom>
          <a:ln w="12700">
            <a:miter lim="400000"/>
          </a:ln>
        </p:spPr>
      </p:pic>
      <p:sp>
        <p:nvSpPr>
          <p:cNvPr id="5" name="Title Text"/>
          <p:cNvSpPr txBox="1">
            <a:spLocks noGrp="1"/>
          </p:cNvSpPr>
          <p:nvPr>
            <p:ph type="title"/>
          </p:nvPr>
        </p:nvSpPr>
        <p:spPr>
          <a:xfrm>
            <a:off x="2740025" y="1154906"/>
            <a:ext cx="14630400" cy="2502694"/>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nchor="ctr"/>
          <a:lstStyle/>
          <a:p>
            <a:r>
              <a:t>Title Text</a:t>
            </a:r>
          </a:p>
        </p:txBody>
      </p:sp>
      <p:sp>
        <p:nvSpPr>
          <p:cNvPr id="6" name="Body Level One…"/>
          <p:cNvSpPr txBox="1">
            <a:spLocks noGrp="1"/>
          </p:cNvSpPr>
          <p:nvPr>
            <p:ph type="body" idx="1"/>
          </p:nvPr>
        </p:nvSpPr>
        <p:spPr>
          <a:xfrm>
            <a:off x="10207625" y="3657600"/>
            <a:ext cx="7162800" cy="66294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45718" tIns="45718" rIns="45718" bIns="45718"/>
          <a:lstStyle/>
          <a:p>
            <a:r>
              <a:t>Body Level One</a:t>
            </a:r>
          </a:p>
          <a:p>
            <a:pPr lvl="1"/>
            <a:r>
              <a:t>Body Level Two</a:t>
            </a:r>
          </a:p>
          <a:p>
            <a:pPr lvl="2"/>
            <a:r>
              <a:t>Body Level Three</a:t>
            </a:r>
          </a:p>
          <a:p>
            <a:pPr lvl="3"/>
            <a:r>
              <a:t>Body Level Four</a:t>
            </a:r>
          </a:p>
          <a:p>
            <a:pPr lvl="4"/>
            <a:r>
              <a:t>Body Level Five</a:t>
            </a:r>
          </a:p>
        </p:txBody>
      </p:sp>
      <p:sp>
        <p:nvSpPr>
          <p:cNvPr id="7" name="Slide Number"/>
          <p:cNvSpPr txBox="1">
            <a:spLocks noGrp="1"/>
          </p:cNvSpPr>
          <p:nvPr>
            <p:ph type="sldNum" sz="quarter" idx="2"/>
          </p:nvPr>
        </p:nvSpPr>
        <p:spPr>
          <a:xfrm>
            <a:off x="1375119" y="2790169"/>
            <a:ext cx="316031" cy="301105"/>
          </a:xfrm>
          <a:prstGeom prst="rect">
            <a:avLst/>
          </a:prstGeom>
          <a:ln w="12700">
            <a:miter lim="400000"/>
          </a:ln>
        </p:spPr>
        <p:txBody>
          <a:bodyPr wrap="none" lIns="45718" tIns="45718" rIns="45718" bIns="45718" anchor="ctr">
            <a:spAutoFit/>
          </a:bodyPr>
          <a:lstStyle>
            <a:lvl1pPr algn="r">
              <a:defRPr sz="1500">
                <a:solidFill>
                  <a:srgbClr val="9BB4BE"/>
                </a:solidFill>
                <a:latin typeface="Arial"/>
                <a:ea typeface="Arial"/>
                <a:cs typeface="Arial"/>
                <a:sym typeface="Aria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5pPr>
      <a:lvl6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6pPr>
      <a:lvl7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7pPr>
      <a:lvl8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8pPr>
      <a:lvl9pPr marL="0" marR="0" indent="0" algn="ctr" defTabSz="914400" rtl="0" latinLnBrk="0">
        <a:lnSpc>
          <a:spcPct val="100000"/>
        </a:lnSpc>
        <a:spcBef>
          <a:spcPts val="0"/>
        </a:spcBef>
        <a:spcAft>
          <a:spcPts val="0"/>
        </a:spcAft>
        <a:buClrTx/>
        <a:buSzTx/>
        <a:buFontTx/>
        <a:buNone/>
        <a:tabLst/>
        <a:defRPr sz="4400" b="0" i="0" u="none" strike="noStrike" cap="none" spc="0" baseline="0">
          <a:solidFill>
            <a:srgbClr val="000000"/>
          </a:solidFill>
          <a:uFillTx/>
          <a:latin typeface="Calibri Light"/>
          <a:ea typeface="Calibri Light"/>
          <a:cs typeface="Calibri Light"/>
          <a:sym typeface="Calibri Light"/>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sz="3200" b="0" i="0" u="none" strike="noStrike" cap="none" spc="0" baseline="0">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1pPr>
      <a:lvl2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2pPr>
      <a:lvl3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3pPr>
      <a:lvl4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4pPr>
      <a:lvl5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5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 1" descr="Image 1"/>
          <p:cNvPicPr>
            <a:picLocks noChangeAspect="1"/>
          </p:cNvPicPr>
          <p:nvPr/>
        </p:nvPicPr>
        <p:blipFill>
          <a:blip r:embed="rId3"/>
          <a:stretch>
            <a:fillRect/>
          </a:stretch>
        </p:blipFill>
        <p:spPr>
          <a:xfrm>
            <a:off x="11325225" y="819150"/>
            <a:ext cx="6967198" cy="9469750"/>
          </a:xfrm>
          <a:prstGeom prst="rect">
            <a:avLst/>
          </a:prstGeom>
          <a:ln w="12700">
            <a:miter lim="400000"/>
          </a:ln>
        </p:spPr>
      </p:pic>
      <p:sp>
        <p:nvSpPr>
          <p:cNvPr id="24" name="Text 0"/>
          <p:cNvSpPr txBox="1"/>
          <p:nvPr/>
        </p:nvSpPr>
        <p:spPr>
          <a:xfrm>
            <a:off x="1047748" y="3590923"/>
            <a:ext cx="11589895" cy="245292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lnSpc>
                <a:spcPts val="9600"/>
              </a:lnSpc>
              <a:defRPr sz="9600" b="1" spc="157">
                <a:latin typeface="Arial"/>
                <a:ea typeface="Arial"/>
                <a:cs typeface="Arial"/>
                <a:sym typeface="Arial"/>
              </a:defRPr>
            </a:pPr>
            <a:r>
              <a:rPr dirty="0"/>
              <a:t>SQL &amp;</a:t>
            </a:r>
          </a:p>
          <a:p>
            <a:pPr>
              <a:lnSpc>
                <a:spcPts val="9600"/>
              </a:lnSpc>
              <a:defRPr sz="9600" b="1" spc="157">
                <a:latin typeface="Arial"/>
                <a:ea typeface="Arial"/>
                <a:cs typeface="Arial"/>
                <a:sym typeface="Arial"/>
              </a:defRPr>
            </a:pPr>
            <a:r>
              <a:rPr dirty="0"/>
              <a:t>Database</a:t>
            </a:r>
            <a:r>
              <a:rPr lang="en-US" dirty="0"/>
              <a:t>s</a:t>
            </a:r>
            <a:endParaRPr dirty="0"/>
          </a:p>
        </p:txBody>
      </p:sp>
      <p:sp>
        <p:nvSpPr>
          <p:cNvPr id="25" name="Text 1"/>
          <p:cNvSpPr txBox="1"/>
          <p:nvPr/>
        </p:nvSpPr>
        <p:spPr>
          <a:xfrm>
            <a:off x="1047750" y="6572249"/>
            <a:ext cx="4724400" cy="39703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600"/>
              </a:lnSpc>
              <a:defRPr sz="1300" b="1" spc="150">
                <a:solidFill>
                  <a:srgbClr val="0AC3E6"/>
                </a:solidFill>
                <a:latin typeface="Arial"/>
                <a:ea typeface="Arial"/>
                <a:cs typeface="Arial"/>
                <a:sym typeface="Arial"/>
              </a:defRPr>
            </a:lvl1pPr>
          </a:lstStyle>
          <a:p>
            <a:r>
              <a:rPr dirty="0"/>
              <a:t>IIRINA FIODOROVA – JAVA DEVELOPER</a:t>
            </a:r>
            <a:br>
              <a:rPr lang="en-US" dirty="0"/>
            </a:br>
            <a:r>
              <a:rPr lang="en-US" dirty="0"/>
              <a:t>ANDREITEVA MARIA  | </a:t>
            </a:r>
            <a:endParaRPr dirty="0"/>
          </a:p>
        </p:txBody>
      </p:sp>
      <p:sp>
        <p:nvSpPr>
          <p:cNvPr id="26" name="Text 2"/>
          <p:cNvSpPr txBox="1"/>
          <p:nvPr/>
        </p:nvSpPr>
        <p:spPr>
          <a:xfrm>
            <a:off x="1047750" y="23050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Java Course</a:t>
            </a:r>
          </a:p>
        </p:txBody>
      </p:sp>
      <p:sp>
        <p:nvSpPr>
          <p:cNvPr id="27"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00  —  Thumbnail</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Text 0"/>
          <p:cNvSpPr txBox="1"/>
          <p:nvPr/>
        </p:nvSpPr>
        <p:spPr>
          <a:xfrm>
            <a:off x="1047750" y="1443083"/>
            <a:ext cx="824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Subqueries</a:t>
            </a:r>
          </a:p>
        </p:txBody>
      </p:sp>
      <p:sp>
        <p:nvSpPr>
          <p:cNvPr id="92" name="Text 2"/>
          <p:cNvSpPr txBox="1"/>
          <p:nvPr/>
        </p:nvSpPr>
        <p:spPr>
          <a:xfrm>
            <a:off x="1047747" y="3104761"/>
            <a:ext cx="12242681" cy="447707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L="457200" indent="-457200">
              <a:lnSpc>
                <a:spcPct val="150000"/>
              </a:lnSpc>
              <a:buClr>
                <a:srgbClr val="0AC3E6"/>
              </a:buClr>
              <a:buSzPct val="100000"/>
              <a:buChar char="▪"/>
              <a:defRPr sz="2700">
                <a:latin typeface="Arial"/>
                <a:ea typeface="Arial"/>
                <a:cs typeface="Arial"/>
                <a:sym typeface="Arial"/>
              </a:defRPr>
            </a:pPr>
            <a:r>
              <a:t>A sub-query is a query within a query.  You can create subqueries within your SQL statements.​</a:t>
            </a:r>
            <a:endParaRPr>
              <a:latin typeface="+mj-lt"/>
              <a:ea typeface="+mj-ea"/>
              <a:cs typeface="+mj-cs"/>
              <a:sym typeface="Helvetica"/>
            </a:endParaRPr>
          </a:p>
          <a:p>
            <a:pPr marL="457200" indent="-457200">
              <a:lnSpc>
                <a:spcPct val="150000"/>
              </a:lnSpc>
              <a:buClr>
                <a:srgbClr val="0AC3E6"/>
              </a:buClr>
              <a:buSzPct val="100000"/>
              <a:buChar char="▪"/>
              <a:defRPr sz="2700">
                <a:latin typeface="Arial"/>
                <a:ea typeface="Arial"/>
                <a:cs typeface="Arial"/>
                <a:sym typeface="Arial"/>
              </a:defRPr>
            </a:pPr>
            <a:r>
              <a:t>These sub-queries can reside in the </a:t>
            </a:r>
            <a:r>
              <a:rPr b="1">
                <a:solidFill>
                  <a:srgbClr val="0AC3E6"/>
                </a:solidFill>
              </a:rPr>
              <a:t>WHERE</a:t>
            </a:r>
            <a:r>
              <a:rPr>
                <a:solidFill>
                  <a:srgbClr val="5E5E5E"/>
                </a:solidFill>
              </a:rPr>
              <a:t> </a:t>
            </a:r>
            <a:r>
              <a:t>clause, the </a:t>
            </a:r>
            <a:r>
              <a:rPr b="1">
                <a:solidFill>
                  <a:srgbClr val="0AC3E6"/>
                </a:solidFill>
              </a:rPr>
              <a:t>FROM</a:t>
            </a:r>
            <a:r>
              <a:rPr>
                <a:solidFill>
                  <a:srgbClr val="5E5E5E"/>
                </a:solidFill>
              </a:rPr>
              <a:t> </a:t>
            </a:r>
            <a:r>
              <a:t>clause, the </a:t>
            </a:r>
            <a:r>
              <a:rPr b="1">
                <a:solidFill>
                  <a:srgbClr val="0AC3E6"/>
                </a:solidFill>
              </a:rPr>
              <a:t>SELECT</a:t>
            </a:r>
            <a:r>
              <a:rPr>
                <a:solidFill>
                  <a:srgbClr val="5E5E5E"/>
                </a:solidFill>
              </a:rPr>
              <a:t> </a:t>
            </a:r>
            <a:r>
              <a:t>clause</a:t>
            </a:r>
            <a:r>
              <a:rPr>
                <a:solidFill>
                  <a:srgbClr val="5E5E5E"/>
                </a:solidFill>
              </a:rPr>
              <a:t> </a:t>
            </a:r>
            <a:r>
              <a:t>or</a:t>
            </a:r>
            <a:r>
              <a:rPr>
                <a:solidFill>
                  <a:srgbClr val="5E5E5E"/>
                </a:solidFill>
              </a:rPr>
              <a:t> </a:t>
            </a:r>
            <a:r>
              <a:rPr b="1">
                <a:solidFill>
                  <a:srgbClr val="0AC3E6"/>
                </a:solidFill>
              </a:rPr>
              <a:t>JOIN</a:t>
            </a:r>
            <a:r>
              <a:t>s</a:t>
            </a:r>
            <a:r>
              <a:rPr>
                <a:solidFill>
                  <a:srgbClr val="5E5E5E"/>
                </a:solidFill>
              </a:rPr>
              <a:t>.</a:t>
            </a:r>
            <a:r>
              <a:rPr>
                <a:solidFill>
                  <a:srgbClr val="FFFFFF"/>
                </a:solidFill>
              </a:rPr>
              <a:t>​</a:t>
            </a:r>
            <a:endParaRPr>
              <a:latin typeface="+mj-lt"/>
              <a:ea typeface="+mj-ea"/>
              <a:cs typeface="+mj-cs"/>
              <a:sym typeface="Helvetica"/>
            </a:endParaRPr>
          </a:p>
          <a:p>
            <a:pPr marL="457200" indent="-457200">
              <a:lnSpc>
                <a:spcPct val="150000"/>
              </a:lnSpc>
              <a:buClr>
                <a:srgbClr val="0AC3E6"/>
              </a:buClr>
              <a:buSzPct val="100000"/>
              <a:buChar char="▪"/>
              <a:defRPr sz="2700">
                <a:latin typeface="Arial"/>
                <a:ea typeface="Arial"/>
                <a:cs typeface="Arial"/>
                <a:sym typeface="Arial"/>
              </a:defRPr>
            </a:pPr>
            <a:r>
              <a:t>Sub-queries must be enclosed with </a:t>
            </a:r>
            <a:r>
              <a:rPr b="1">
                <a:solidFill>
                  <a:srgbClr val="0AC3E6"/>
                </a:solidFill>
              </a:rPr>
              <a:t>parenthesis</a:t>
            </a:r>
            <a:r>
              <a:rPr>
                <a:solidFill>
                  <a:srgbClr val="5E5E5E"/>
                </a:solidFill>
              </a:rPr>
              <a:t>.</a:t>
            </a:r>
            <a:r>
              <a:rPr>
                <a:solidFill>
                  <a:srgbClr val="FFFFFF"/>
                </a:solidFill>
              </a:rPr>
              <a:t>​</a:t>
            </a:r>
            <a:endParaRPr>
              <a:latin typeface="+mj-lt"/>
              <a:ea typeface="+mj-ea"/>
              <a:cs typeface="+mj-cs"/>
              <a:sym typeface="Helvetica"/>
            </a:endParaRPr>
          </a:p>
          <a:p>
            <a:pPr marL="457200" indent="-457200">
              <a:lnSpc>
                <a:spcPct val="150000"/>
              </a:lnSpc>
              <a:buClr>
                <a:srgbClr val="0AC3E6"/>
              </a:buClr>
              <a:buSzPct val="100000"/>
              <a:buChar char="▪"/>
              <a:defRPr sz="2700">
                <a:latin typeface="Arial"/>
                <a:ea typeface="Arial"/>
                <a:cs typeface="Arial"/>
                <a:sym typeface="Arial"/>
              </a:defRPr>
            </a:pPr>
            <a:r>
              <a:t>A sub-query must be </a:t>
            </a:r>
            <a:r>
              <a:rPr>
                <a:solidFill>
                  <a:srgbClr val="0AC3E6"/>
                </a:solidFill>
              </a:rPr>
              <a:t>put in the right hand of the comparison operator.​</a:t>
            </a:r>
            <a:endParaRPr>
              <a:latin typeface="+mj-lt"/>
              <a:ea typeface="+mj-ea"/>
              <a:cs typeface="+mj-cs"/>
              <a:sym typeface="Helvetica"/>
            </a:endParaRPr>
          </a:p>
          <a:p>
            <a:pPr marL="457200" indent="-457200">
              <a:lnSpc>
                <a:spcPct val="150000"/>
              </a:lnSpc>
              <a:buClr>
                <a:srgbClr val="0AC3E6"/>
              </a:buClr>
              <a:buSzPct val="100000"/>
              <a:buChar char="▪"/>
              <a:defRPr sz="2700">
                <a:latin typeface="Arial"/>
                <a:ea typeface="Arial"/>
                <a:cs typeface="Arial"/>
                <a:sym typeface="Arial"/>
              </a:defRPr>
            </a:pPr>
            <a:r>
              <a:t>A sub-query </a:t>
            </a:r>
            <a:r>
              <a:rPr b="1">
                <a:solidFill>
                  <a:srgbClr val="0AC3E6"/>
                </a:solidFill>
              </a:rPr>
              <a:t>cannot</a:t>
            </a:r>
            <a:r>
              <a:t> contain an </a:t>
            </a:r>
            <a:r>
              <a:rPr b="1">
                <a:solidFill>
                  <a:srgbClr val="0AC3E6"/>
                </a:solidFill>
              </a:rPr>
              <a:t>ORDER-BY</a:t>
            </a:r>
            <a:r>
              <a:rPr>
                <a:solidFill>
                  <a:srgbClr val="0AC3E6"/>
                </a:solidFill>
              </a:rPr>
              <a:t> </a:t>
            </a:r>
            <a:r>
              <a:t>clause</a:t>
            </a:r>
            <a:r>
              <a:rPr>
                <a:solidFill>
                  <a:srgbClr val="5E5E5E"/>
                </a:solidFill>
              </a:rPr>
              <a:t>.</a:t>
            </a:r>
            <a:r>
              <a:rPr>
                <a:solidFill>
                  <a:srgbClr val="FFFFFF"/>
                </a:solidFill>
              </a:rPr>
              <a:t>​</a:t>
            </a:r>
            <a:endParaRPr>
              <a:latin typeface="+mj-lt"/>
              <a:ea typeface="+mj-ea"/>
              <a:cs typeface="+mj-cs"/>
              <a:sym typeface="Helvetica"/>
            </a:endParaRPr>
          </a:p>
          <a:p>
            <a:pPr marL="457200" indent="-457200">
              <a:lnSpc>
                <a:spcPct val="150000"/>
              </a:lnSpc>
              <a:buClr>
                <a:srgbClr val="0AC3E6"/>
              </a:buClr>
              <a:buSzPct val="100000"/>
              <a:buChar char="▪"/>
              <a:defRPr sz="2700">
                <a:latin typeface="Arial"/>
                <a:ea typeface="Arial"/>
                <a:cs typeface="Arial"/>
                <a:sym typeface="Arial"/>
              </a:defRPr>
            </a:pPr>
            <a:r>
              <a:t>A query can contain </a:t>
            </a:r>
            <a:r>
              <a:rPr b="1">
                <a:solidFill>
                  <a:srgbClr val="0AC3E6"/>
                </a:solidFill>
              </a:rPr>
              <a:t>more than one sub-query.</a:t>
            </a:r>
          </a:p>
        </p:txBody>
      </p:sp>
      <p:pic>
        <p:nvPicPr>
          <p:cNvPr id="93"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94"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10  —  Subqueries</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Text 0"/>
          <p:cNvSpPr txBox="1"/>
          <p:nvPr/>
        </p:nvSpPr>
        <p:spPr>
          <a:xfrm>
            <a:off x="5019675" y="1443083"/>
            <a:ext cx="824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lnSpc>
                <a:spcPts val="3700"/>
              </a:lnSpc>
              <a:defRPr sz="3700" b="1" spc="113">
                <a:latin typeface="Arial"/>
                <a:ea typeface="Arial"/>
                <a:cs typeface="Arial"/>
                <a:sym typeface="Arial"/>
              </a:defRPr>
            </a:lvl1pPr>
          </a:lstStyle>
          <a:p>
            <a:r>
              <a:t>Subqueries</a:t>
            </a:r>
          </a:p>
        </p:txBody>
      </p:sp>
      <p:pic>
        <p:nvPicPr>
          <p:cNvPr id="99"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00"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11  —  Subqueries</a:t>
            </a:r>
          </a:p>
        </p:txBody>
      </p:sp>
      <p:pic>
        <p:nvPicPr>
          <p:cNvPr id="101" name="editor.png" descr="editor.png"/>
          <p:cNvPicPr>
            <a:picLocks noChangeAspect="1"/>
          </p:cNvPicPr>
          <p:nvPr/>
        </p:nvPicPr>
        <p:blipFill>
          <a:blip r:embed="rId4"/>
          <a:stretch>
            <a:fillRect/>
          </a:stretch>
        </p:blipFill>
        <p:spPr>
          <a:xfrm>
            <a:off x="3429000" y="3067050"/>
            <a:ext cx="11430000" cy="4660900"/>
          </a:xfrm>
          <a:prstGeom prst="rect">
            <a:avLst/>
          </a:prstGeom>
          <a:ln w="12700">
            <a:miter lim="400000"/>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5"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106" name="Text 0"/>
          <p:cNvSpPr txBox="1"/>
          <p:nvPr/>
        </p:nvSpPr>
        <p:spPr>
          <a:xfrm>
            <a:off x="1047750" y="4404717"/>
            <a:ext cx="9883603" cy="147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Join &amp; Union</a:t>
            </a:r>
          </a:p>
        </p:txBody>
      </p:sp>
      <p:sp>
        <p:nvSpPr>
          <p:cNvPr id="107"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12  —  Join &amp; Union</a:t>
            </a: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1"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12"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JOIN</a:t>
            </a:r>
          </a:p>
        </p:txBody>
      </p:sp>
      <p:sp>
        <p:nvSpPr>
          <p:cNvPr id="113" name="Text 2"/>
          <p:cNvSpPr txBox="1"/>
          <p:nvPr/>
        </p:nvSpPr>
        <p:spPr>
          <a:xfrm>
            <a:off x="1047747" y="2449158"/>
            <a:ext cx="10525940" cy="531862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3700">
                <a:solidFill>
                  <a:srgbClr val="101110"/>
                </a:solidFill>
                <a:latin typeface="Arial"/>
                <a:ea typeface="Arial"/>
                <a:cs typeface="Arial"/>
                <a:sym typeface="Arial"/>
              </a:defRPr>
            </a:pPr>
            <a:r>
              <a:t>A JOIN clause is used to combine rows from two or more tables, based on a related column between them.</a:t>
            </a:r>
          </a:p>
          <a:p>
            <a:pPr>
              <a:defRPr sz="3700">
                <a:solidFill>
                  <a:srgbClr val="101110"/>
                </a:solidFill>
                <a:latin typeface="Arial"/>
                <a:ea typeface="Arial"/>
                <a:cs typeface="Arial"/>
                <a:sym typeface="Arial"/>
              </a:defRPr>
            </a:pPr>
            <a:endParaRPr/>
          </a:p>
          <a:p>
            <a:pPr marL="270710" indent="-270710">
              <a:buSzPct val="100000"/>
              <a:buChar char="•"/>
              <a:defRPr sz="3700">
                <a:latin typeface="Arial"/>
                <a:ea typeface="Arial"/>
                <a:cs typeface="Arial"/>
                <a:sym typeface="Arial"/>
              </a:defRPr>
            </a:pPr>
            <a:r>
              <a:t>Inner join</a:t>
            </a:r>
            <a:endParaRPr>
              <a:latin typeface="+mj-lt"/>
              <a:ea typeface="+mj-ea"/>
              <a:cs typeface="+mj-cs"/>
              <a:sym typeface="Helvetica"/>
            </a:endParaRPr>
          </a:p>
          <a:p>
            <a:pPr marL="270710" indent="-270710">
              <a:buSzPct val="100000"/>
              <a:buChar char="•"/>
              <a:defRPr sz="3700">
                <a:latin typeface="Arial"/>
                <a:ea typeface="Arial"/>
                <a:cs typeface="Arial"/>
                <a:sym typeface="Arial"/>
              </a:defRPr>
            </a:pPr>
            <a:r>
              <a:t>Left join</a:t>
            </a:r>
            <a:endParaRPr>
              <a:latin typeface="+mj-lt"/>
              <a:ea typeface="+mj-ea"/>
              <a:cs typeface="+mj-cs"/>
              <a:sym typeface="Helvetica"/>
            </a:endParaRPr>
          </a:p>
          <a:p>
            <a:pPr marL="270710" indent="-270710">
              <a:buSzPct val="100000"/>
              <a:buChar char="•"/>
              <a:defRPr sz="3700">
                <a:latin typeface="Arial"/>
                <a:ea typeface="Arial"/>
                <a:cs typeface="Arial"/>
                <a:sym typeface="Arial"/>
              </a:defRPr>
            </a:pPr>
            <a:r>
              <a:t>Right join</a:t>
            </a:r>
            <a:endParaRPr>
              <a:latin typeface="+mj-lt"/>
              <a:ea typeface="+mj-ea"/>
              <a:cs typeface="+mj-cs"/>
              <a:sym typeface="Helvetica"/>
            </a:endParaRPr>
          </a:p>
          <a:p>
            <a:pPr marL="270710" indent="-270710">
              <a:buSzPct val="100000"/>
              <a:buChar char="•"/>
              <a:defRPr sz="3700">
                <a:latin typeface="Arial"/>
                <a:ea typeface="Arial"/>
                <a:cs typeface="Arial"/>
                <a:sym typeface="Arial"/>
              </a:defRPr>
            </a:pPr>
            <a:r>
              <a:t>Full join</a:t>
            </a:r>
            <a:endParaRPr>
              <a:latin typeface="+mj-lt"/>
              <a:ea typeface="+mj-ea"/>
              <a:cs typeface="+mj-cs"/>
              <a:sym typeface="Helvetica"/>
            </a:endParaRPr>
          </a:p>
          <a:p>
            <a:pPr marL="270710" indent="-270710">
              <a:buSzPct val="100000"/>
              <a:buChar char="•"/>
              <a:defRPr sz="3700">
                <a:latin typeface="Arial"/>
                <a:ea typeface="Arial"/>
                <a:cs typeface="Arial"/>
                <a:sym typeface="Arial"/>
              </a:defRPr>
            </a:pPr>
            <a:r>
              <a:t>Cross join</a:t>
            </a:r>
            <a:endParaRPr>
              <a:latin typeface="+mj-lt"/>
              <a:ea typeface="+mj-ea"/>
              <a:cs typeface="+mj-cs"/>
              <a:sym typeface="Helvetica"/>
            </a:endParaRPr>
          </a:p>
          <a:p>
            <a:pPr marL="270710" indent="-270710">
              <a:buSzPct val="100000"/>
              <a:buChar char="•"/>
              <a:defRPr sz="3700">
                <a:latin typeface="Arial"/>
                <a:ea typeface="Arial"/>
                <a:cs typeface="Arial"/>
                <a:sym typeface="Arial"/>
              </a:defRPr>
            </a:pPr>
            <a:r>
              <a:t>Natural join</a:t>
            </a:r>
          </a:p>
        </p:txBody>
      </p:sp>
      <p:sp>
        <p:nvSpPr>
          <p:cNvPr id="114"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13  —  Join &amp; Union</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19"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Inner join</a:t>
            </a:r>
          </a:p>
        </p:txBody>
      </p:sp>
      <p:sp>
        <p:nvSpPr>
          <p:cNvPr id="120" name="Text 2"/>
          <p:cNvSpPr txBox="1"/>
          <p:nvPr/>
        </p:nvSpPr>
        <p:spPr>
          <a:xfrm>
            <a:off x="1047750" y="2786907"/>
            <a:ext cx="9140602" cy="776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700">
                <a:solidFill>
                  <a:srgbClr val="101110"/>
                </a:solidFill>
                <a:latin typeface="Arial"/>
                <a:ea typeface="Arial"/>
                <a:cs typeface="Arial"/>
                <a:sym typeface="Arial"/>
              </a:defRPr>
            </a:lvl1pPr>
          </a:lstStyle>
          <a:p>
            <a:r>
              <a:t>Returns all rows when there is at least one match in BOTH tables.​</a:t>
            </a:r>
          </a:p>
        </p:txBody>
      </p:sp>
      <p:sp>
        <p:nvSpPr>
          <p:cNvPr id="121" name="Rounded Rectangle"/>
          <p:cNvSpPr/>
          <p:nvPr/>
        </p:nvSpPr>
        <p:spPr>
          <a:xfrm>
            <a:off x="11284405" y="2542487"/>
            <a:ext cx="6066946" cy="6066948"/>
          </a:xfrm>
          <a:prstGeom prst="roundRect">
            <a:avLst>
              <a:gd name="adj" fmla="val 15000"/>
            </a:avLst>
          </a:prstGeom>
          <a:solidFill>
            <a:srgbClr val="FFFFFF"/>
          </a:solidFill>
          <a:ln w="101600">
            <a:solidFill>
              <a:srgbClr val="59C0E2"/>
            </a:solidFill>
            <a:miter/>
          </a:ln>
        </p:spPr>
        <p:txBody>
          <a:bodyPr lIns="45718" tIns="45718" rIns="45718" bIns="45718" anchor="ctr"/>
          <a:lstStyle/>
          <a:p>
            <a:endParaRPr/>
          </a:p>
        </p:txBody>
      </p:sp>
      <p:sp>
        <p:nvSpPr>
          <p:cNvPr id="122"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14  —  Join &amp; Union</a:t>
            </a:r>
          </a:p>
        </p:txBody>
      </p:sp>
      <p:pic>
        <p:nvPicPr>
          <p:cNvPr id="123" name="Group 139.png" descr="Group 139.png"/>
          <p:cNvPicPr>
            <a:picLocks noChangeAspect="1"/>
          </p:cNvPicPr>
          <p:nvPr/>
        </p:nvPicPr>
        <p:blipFill>
          <a:blip r:embed="rId4"/>
          <a:stretch>
            <a:fillRect/>
          </a:stretch>
        </p:blipFill>
        <p:spPr>
          <a:xfrm>
            <a:off x="12492876" y="4122326"/>
            <a:ext cx="3650003" cy="2907270"/>
          </a:xfrm>
          <a:prstGeom prst="rect">
            <a:avLst/>
          </a:prstGeom>
          <a:ln w="12700">
            <a:miter lim="400000"/>
          </a:ln>
        </p:spPr>
      </p:pic>
      <p:pic>
        <p:nvPicPr>
          <p:cNvPr id="124" name="editor.png" descr="editor.png"/>
          <p:cNvPicPr>
            <a:picLocks noChangeAspect="1"/>
          </p:cNvPicPr>
          <p:nvPr/>
        </p:nvPicPr>
        <p:blipFill>
          <a:blip r:embed="rId5"/>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29"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Left join</a:t>
            </a:r>
          </a:p>
        </p:txBody>
      </p:sp>
      <p:sp>
        <p:nvSpPr>
          <p:cNvPr id="130" name="Text 2"/>
          <p:cNvSpPr txBox="1"/>
          <p:nvPr/>
        </p:nvSpPr>
        <p:spPr>
          <a:xfrm>
            <a:off x="1047750" y="2786907"/>
            <a:ext cx="9140602" cy="1563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2700">
                <a:solidFill>
                  <a:srgbClr val="101110"/>
                </a:solidFill>
                <a:latin typeface="Arial"/>
                <a:ea typeface="Arial"/>
                <a:cs typeface="Arial"/>
                <a:sym typeface="Arial"/>
              </a:defRPr>
            </a:pPr>
            <a:r>
              <a:t>Returns all rows from the left table (table1), with the matching rows in the right table (table2). ​</a:t>
            </a:r>
          </a:p>
          <a:p>
            <a:pPr>
              <a:defRPr sz="2700">
                <a:solidFill>
                  <a:srgbClr val="101110"/>
                </a:solidFill>
                <a:latin typeface="Arial"/>
                <a:ea typeface="Arial"/>
                <a:cs typeface="Arial"/>
                <a:sym typeface="Arial"/>
              </a:defRPr>
            </a:pPr>
            <a:endParaRPr/>
          </a:p>
          <a:p>
            <a:pPr>
              <a:defRPr sz="2700">
                <a:solidFill>
                  <a:srgbClr val="101110"/>
                </a:solidFill>
                <a:latin typeface="Arial"/>
                <a:ea typeface="Arial"/>
                <a:cs typeface="Arial"/>
                <a:sym typeface="Arial"/>
              </a:defRPr>
            </a:pPr>
            <a:r>
              <a:t>The result is NULL in the right side when there is no match.</a:t>
            </a:r>
          </a:p>
        </p:txBody>
      </p:sp>
      <p:sp>
        <p:nvSpPr>
          <p:cNvPr id="131" name="Rounded Rectangle"/>
          <p:cNvSpPr/>
          <p:nvPr/>
        </p:nvSpPr>
        <p:spPr>
          <a:xfrm>
            <a:off x="11284405" y="2542487"/>
            <a:ext cx="6066946" cy="6066948"/>
          </a:xfrm>
          <a:prstGeom prst="roundRect">
            <a:avLst>
              <a:gd name="adj" fmla="val 15000"/>
            </a:avLst>
          </a:prstGeom>
          <a:solidFill>
            <a:srgbClr val="FFFFFF"/>
          </a:solidFill>
          <a:ln w="101600">
            <a:solidFill>
              <a:srgbClr val="59C0E2"/>
            </a:solidFill>
            <a:miter/>
          </a:ln>
        </p:spPr>
        <p:txBody>
          <a:bodyPr lIns="45718" tIns="45718" rIns="45718" bIns="45718" anchor="ctr"/>
          <a:lstStyle/>
          <a:p>
            <a:endParaRPr/>
          </a:p>
        </p:txBody>
      </p:sp>
      <p:sp>
        <p:nvSpPr>
          <p:cNvPr id="132"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15  —  Join &amp; Union</a:t>
            </a:r>
          </a:p>
        </p:txBody>
      </p:sp>
      <p:pic>
        <p:nvPicPr>
          <p:cNvPr id="133" name="Group 140.png" descr="Group 140.png"/>
          <p:cNvPicPr>
            <a:picLocks noChangeAspect="1"/>
          </p:cNvPicPr>
          <p:nvPr/>
        </p:nvPicPr>
        <p:blipFill>
          <a:blip r:embed="rId4"/>
          <a:stretch>
            <a:fillRect/>
          </a:stretch>
        </p:blipFill>
        <p:spPr>
          <a:xfrm>
            <a:off x="12492848" y="4122406"/>
            <a:ext cx="3650004" cy="2907271"/>
          </a:xfrm>
          <a:prstGeom prst="rect">
            <a:avLst/>
          </a:prstGeom>
          <a:ln w="12700">
            <a:miter lim="400000"/>
          </a:ln>
        </p:spPr>
      </p:pic>
      <p:pic>
        <p:nvPicPr>
          <p:cNvPr id="134" name="editor.png" descr="editor.png"/>
          <p:cNvPicPr>
            <a:picLocks noChangeAspect="1"/>
          </p:cNvPicPr>
          <p:nvPr/>
        </p:nvPicPr>
        <p:blipFill>
          <a:blip r:embed="rId5"/>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39"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Right join</a:t>
            </a:r>
          </a:p>
        </p:txBody>
      </p:sp>
      <p:sp>
        <p:nvSpPr>
          <p:cNvPr id="140" name="Text 2"/>
          <p:cNvSpPr txBox="1"/>
          <p:nvPr/>
        </p:nvSpPr>
        <p:spPr>
          <a:xfrm>
            <a:off x="1047750" y="2786907"/>
            <a:ext cx="9140602" cy="15635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2700">
                <a:solidFill>
                  <a:srgbClr val="101110"/>
                </a:solidFill>
                <a:latin typeface="Arial"/>
                <a:ea typeface="Arial"/>
                <a:cs typeface="Arial"/>
                <a:sym typeface="Arial"/>
              </a:defRPr>
            </a:pPr>
            <a:r>
              <a:t>Returns all rows from the right table (table2), with the matching rows in the right table (table1). ​</a:t>
            </a:r>
          </a:p>
          <a:p>
            <a:pPr>
              <a:defRPr sz="2700">
                <a:solidFill>
                  <a:srgbClr val="101110"/>
                </a:solidFill>
                <a:latin typeface="Arial"/>
                <a:ea typeface="Arial"/>
                <a:cs typeface="Arial"/>
                <a:sym typeface="Arial"/>
              </a:defRPr>
            </a:pPr>
            <a:endParaRPr/>
          </a:p>
          <a:p>
            <a:pPr>
              <a:defRPr sz="2700">
                <a:solidFill>
                  <a:srgbClr val="101110"/>
                </a:solidFill>
                <a:latin typeface="Arial"/>
                <a:ea typeface="Arial"/>
                <a:cs typeface="Arial"/>
                <a:sym typeface="Arial"/>
              </a:defRPr>
            </a:pPr>
            <a:r>
              <a:t>The result is NULL in the left side when there is no match.</a:t>
            </a:r>
          </a:p>
        </p:txBody>
      </p:sp>
      <p:sp>
        <p:nvSpPr>
          <p:cNvPr id="141" name="Rounded Rectangle"/>
          <p:cNvSpPr/>
          <p:nvPr/>
        </p:nvSpPr>
        <p:spPr>
          <a:xfrm>
            <a:off x="11284405" y="2542487"/>
            <a:ext cx="6066946" cy="6066948"/>
          </a:xfrm>
          <a:prstGeom prst="roundRect">
            <a:avLst>
              <a:gd name="adj" fmla="val 15000"/>
            </a:avLst>
          </a:prstGeom>
          <a:solidFill>
            <a:srgbClr val="FFFFFF"/>
          </a:solidFill>
          <a:ln w="101600">
            <a:solidFill>
              <a:srgbClr val="59C0E2"/>
            </a:solidFill>
            <a:miter/>
          </a:ln>
        </p:spPr>
        <p:txBody>
          <a:bodyPr lIns="45718" tIns="45718" rIns="45718" bIns="45718" anchor="ctr"/>
          <a:lstStyle/>
          <a:p>
            <a:endParaRPr/>
          </a:p>
        </p:txBody>
      </p:sp>
      <p:sp>
        <p:nvSpPr>
          <p:cNvPr id="142"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16  —  Join &amp; Union</a:t>
            </a:r>
          </a:p>
        </p:txBody>
      </p:sp>
      <p:pic>
        <p:nvPicPr>
          <p:cNvPr id="143" name="Group 151.png" descr="Group 151.png"/>
          <p:cNvPicPr>
            <a:picLocks noChangeAspect="1"/>
          </p:cNvPicPr>
          <p:nvPr/>
        </p:nvPicPr>
        <p:blipFill>
          <a:blip r:embed="rId4"/>
          <a:srcRect l="96" r="96"/>
          <a:stretch>
            <a:fillRect/>
          </a:stretch>
        </p:blipFill>
        <p:spPr>
          <a:xfrm>
            <a:off x="12492848" y="4122406"/>
            <a:ext cx="3650003" cy="2907271"/>
          </a:xfrm>
          <a:prstGeom prst="rect">
            <a:avLst/>
          </a:prstGeom>
          <a:ln w="12700">
            <a:miter lim="400000"/>
          </a:ln>
        </p:spPr>
      </p:pic>
      <p:pic>
        <p:nvPicPr>
          <p:cNvPr id="144" name="editor.png" descr="editor.png"/>
          <p:cNvPicPr>
            <a:picLocks noChangeAspect="1"/>
          </p:cNvPicPr>
          <p:nvPr/>
        </p:nvPicPr>
        <p:blipFill>
          <a:blip r:embed="rId5"/>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49"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Full join</a:t>
            </a:r>
          </a:p>
        </p:txBody>
      </p:sp>
      <p:sp>
        <p:nvSpPr>
          <p:cNvPr id="150" name="Text 2"/>
          <p:cNvSpPr txBox="1"/>
          <p:nvPr/>
        </p:nvSpPr>
        <p:spPr>
          <a:xfrm>
            <a:off x="1047750" y="2786907"/>
            <a:ext cx="9140602" cy="776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700">
                <a:solidFill>
                  <a:srgbClr val="101110"/>
                </a:solidFill>
                <a:latin typeface="Arial"/>
                <a:ea typeface="Arial"/>
                <a:cs typeface="Arial"/>
                <a:sym typeface="Arial"/>
              </a:defRPr>
            </a:lvl1pPr>
          </a:lstStyle>
          <a:p>
            <a:r>
              <a:t>Returns all rows from the left table (table1) and from the right table (table2).​</a:t>
            </a:r>
          </a:p>
        </p:txBody>
      </p:sp>
      <p:sp>
        <p:nvSpPr>
          <p:cNvPr id="151" name="Rounded Rectangle"/>
          <p:cNvSpPr/>
          <p:nvPr/>
        </p:nvSpPr>
        <p:spPr>
          <a:xfrm>
            <a:off x="11284405" y="2542487"/>
            <a:ext cx="6066946" cy="6066948"/>
          </a:xfrm>
          <a:prstGeom prst="roundRect">
            <a:avLst>
              <a:gd name="adj" fmla="val 15000"/>
            </a:avLst>
          </a:prstGeom>
          <a:solidFill>
            <a:srgbClr val="FFFFFF"/>
          </a:solidFill>
          <a:ln w="101600">
            <a:solidFill>
              <a:srgbClr val="59C0E2"/>
            </a:solidFill>
            <a:miter/>
          </a:ln>
        </p:spPr>
        <p:txBody>
          <a:bodyPr lIns="45718" tIns="45718" rIns="45718" bIns="45718" anchor="ctr"/>
          <a:lstStyle/>
          <a:p>
            <a:endParaRPr/>
          </a:p>
        </p:txBody>
      </p:sp>
      <p:sp>
        <p:nvSpPr>
          <p:cNvPr id="152"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17  —  Join &amp; Union</a:t>
            </a:r>
          </a:p>
        </p:txBody>
      </p:sp>
      <p:pic>
        <p:nvPicPr>
          <p:cNvPr id="153" name="Group 142.png" descr="Group 142.png"/>
          <p:cNvPicPr>
            <a:picLocks noChangeAspect="1"/>
          </p:cNvPicPr>
          <p:nvPr/>
        </p:nvPicPr>
        <p:blipFill>
          <a:blip r:embed="rId4"/>
          <a:stretch>
            <a:fillRect/>
          </a:stretch>
        </p:blipFill>
        <p:spPr>
          <a:xfrm>
            <a:off x="12291147" y="4122406"/>
            <a:ext cx="4053202" cy="2907270"/>
          </a:xfrm>
          <a:prstGeom prst="rect">
            <a:avLst/>
          </a:prstGeom>
          <a:ln w="12700">
            <a:miter lim="400000"/>
          </a:ln>
        </p:spPr>
      </p:pic>
      <p:pic>
        <p:nvPicPr>
          <p:cNvPr id="154" name="editor.png" descr="editor.png"/>
          <p:cNvPicPr>
            <a:picLocks noChangeAspect="1"/>
          </p:cNvPicPr>
          <p:nvPr/>
        </p:nvPicPr>
        <p:blipFill>
          <a:blip r:embed="rId5"/>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59"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Union</a:t>
            </a:r>
          </a:p>
        </p:txBody>
      </p:sp>
      <p:sp>
        <p:nvSpPr>
          <p:cNvPr id="160" name="Text 2"/>
          <p:cNvSpPr txBox="1"/>
          <p:nvPr/>
        </p:nvSpPr>
        <p:spPr>
          <a:xfrm>
            <a:off x="1047750" y="2786907"/>
            <a:ext cx="9140602" cy="776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700">
                <a:solidFill>
                  <a:srgbClr val="101110"/>
                </a:solidFill>
                <a:latin typeface="Arial"/>
                <a:ea typeface="Arial"/>
                <a:cs typeface="Arial"/>
                <a:sym typeface="Arial"/>
              </a:defRPr>
            </a:lvl1pPr>
          </a:lstStyle>
          <a:p>
            <a:r>
              <a:t>This operator combines the result of two or more SELECT statements.</a:t>
            </a:r>
          </a:p>
        </p:txBody>
      </p:sp>
      <p:sp>
        <p:nvSpPr>
          <p:cNvPr id="161"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18  —  Join &amp; Union</a:t>
            </a:r>
          </a:p>
        </p:txBody>
      </p:sp>
      <p:pic>
        <p:nvPicPr>
          <p:cNvPr id="162"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167" name="Text 0"/>
          <p:cNvSpPr txBox="1"/>
          <p:nvPr/>
        </p:nvSpPr>
        <p:spPr>
          <a:xfrm>
            <a:off x="1047750" y="3642717"/>
            <a:ext cx="12949225" cy="3001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Transaction Control Language (TCL)</a:t>
            </a:r>
          </a:p>
        </p:txBody>
      </p:sp>
      <p:sp>
        <p:nvSpPr>
          <p:cNvPr id="168"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19  —  Transaction Control Language (TCL)</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32" name="Text 0"/>
          <p:cNvSpPr txBox="1"/>
          <p:nvPr/>
        </p:nvSpPr>
        <p:spPr>
          <a:xfrm>
            <a:off x="1047750" y="3642717"/>
            <a:ext cx="9883603" cy="3001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Aggregate Function</a:t>
            </a:r>
          </a:p>
        </p:txBody>
      </p:sp>
      <p:sp>
        <p:nvSpPr>
          <p:cNvPr id="33"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02  —  Aggregate Function</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173"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Transaction</a:t>
            </a:r>
          </a:p>
        </p:txBody>
      </p:sp>
      <p:sp>
        <p:nvSpPr>
          <p:cNvPr id="174" name="Text 2"/>
          <p:cNvSpPr txBox="1"/>
          <p:nvPr/>
        </p:nvSpPr>
        <p:spPr>
          <a:xfrm>
            <a:off x="1047750" y="2786907"/>
            <a:ext cx="9140602" cy="58942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a:defRPr sz="2700">
                <a:solidFill>
                  <a:srgbClr val="101110"/>
                </a:solidFill>
                <a:latin typeface="Arial"/>
                <a:ea typeface="Arial"/>
                <a:cs typeface="Arial"/>
                <a:sym typeface="Arial"/>
              </a:defRPr>
            </a:pPr>
            <a:r>
              <a:t>A SQL transaction is a grouping of one or more SQL statements that interact with a database. A transaction in its entirety can commit to a database as a single logical unit or rollback (become undone) as a single logical unit. In SQL, transactions are essential for maintaining database integrity. They are used to preserve integrity when multiple related operations are executed concurrently, or when multiple users interact with a database concurrently.</a:t>
            </a:r>
          </a:p>
          <a:p>
            <a:pPr>
              <a:defRPr sz="2700">
                <a:solidFill>
                  <a:srgbClr val="101110"/>
                </a:solidFill>
                <a:latin typeface="Arial"/>
                <a:ea typeface="Arial"/>
                <a:cs typeface="Arial"/>
                <a:sym typeface="Arial"/>
              </a:defRPr>
            </a:pPr>
            <a:endParaRPr/>
          </a:p>
          <a:p>
            <a:pPr>
              <a:defRPr sz="2700">
                <a:solidFill>
                  <a:srgbClr val="101110"/>
                </a:solidFill>
                <a:latin typeface="Arial"/>
                <a:ea typeface="Arial"/>
                <a:cs typeface="Arial"/>
                <a:sym typeface="Arial"/>
              </a:defRPr>
            </a:pPr>
            <a:r>
              <a:t>Transactional control commands are only used with the DML commands INSERT, UPDATE and DELETE only. They cannot be used while creating tables or dropping them because these operations are automatically committed in the database.</a:t>
            </a:r>
          </a:p>
        </p:txBody>
      </p:sp>
      <p:sp>
        <p:nvSpPr>
          <p:cNvPr id="175"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20  —  Transaction Control Language (TCL)</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Text 9"/>
          <p:cNvSpPr txBox="1"/>
          <p:nvPr/>
        </p:nvSpPr>
        <p:spPr>
          <a:xfrm>
            <a:off x="3114675" y="1428750"/>
            <a:ext cx="12058650" cy="554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4000" b="1">
                <a:latin typeface="Arial"/>
                <a:ea typeface="Arial"/>
                <a:cs typeface="Arial"/>
                <a:sym typeface="Arial"/>
              </a:defRPr>
            </a:lvl1pPr>
          </a:lstStyle>
          <a:p>
            <a:r>
              <a:t>ACID</a:t>
            </a:r>
          </a:p>
        </p:txBody>
      </p:sp>
      <p:sp>
        <p:nvSpPr>
          <p:cNvPr id="180" name="Rectangle"/>
          <p:cNvSpPr/>
          <p:nvPr/>
        </p:nvSpPr>
        <p:spPr>
          <a:xfrm>
            <a:off x="1084218" y="3459200"/>
            <a:ext cx="3431917"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181" name="ATOMICITY"/>
          <p:cNvSpPr txBox="1"/>
          <p:nvPr/>
        </p:nvSpPr>
        <p:spPr>
          <a:xfrm>
            <a:off x="1230833" y="3783441"/>
            <a:ext cx="3138687"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ATOMICITY</a:t>
            </a:r>
          </a:p>
        </p:txBody>
      </p:sp>
      <p:sp>
        <p:nvSpPr>
          <p:cNvPr id="182"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076531" y="4952600"/>
            <a:ext cx="3468430" cy="247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Ensures that all operations within the work unit are completed successfully; otherwise, the transaction is aborted at the point of failure and previous operations are rolled back to their former state.</a:t>
            </a:r>
          </a:p>
        </p:txBody>
      </p:sp>
      <p:sp>
        <p:nvSpPr>
          <p:cNvPr id="183"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5661397" y="4930768"/>
            <a:ext cx="3510718" cy="1302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Ensures that the database properly changes states upon a successfully committed transaction</a:t>
            </a:r>
          </a:p>
        </p:txBody>
      </p:sp>
      <p:sp>
        <p:nvSpPr>
          <p:cNvPr id="184"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0317335" y="4926619"/>
            <a:ext cx="3082646" cy="1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Enables transactions to operate independently of and transparent to each other.</a:t>
            </a:r>
          </a:p>
        </p:txBody>
      </p:sp>
      <p:sp>
        <p:nvSpPr>
          <p:cNvPr id="185" name="Rectangle"/>
          <p:cNvSpPr/>
          <p:nvPr/>
        </p:nvSpPr>
        <p:spPr>
          <a:xfrm>
            <a:off x="5584611" y="3443971"/>
            <a:ext cx="3431917"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186" name="CONSISTENCY"/>
          <p:cNvSpPr txBox="1"/>
          <p:nvPr/>
        </p:nvSpPr>
        <p:spPr>
          <a:xfrm>
            <a:off x="5731226" y="3768211"/>
            <a:ext cx="3138687"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CONSISTENCY</a:t>
            </a:r>
          </a:p>
        </p:txBody>
      </p:sp>
      <p:sp>
        <p:nvSpPr>
          <p:cNvPr id="187" name="Rectangle"/>
          <p:cNvSpPr/>
          <p:nvPr/>
        </p:nvSpPr>
        <p:spPr>
          <a:xfrm>
            <a:off x="10205124" y="3448043"/>
            <a:ext cx="3082645"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188" name="ISOLATION"/>
          <p:cNvSpPr txBox="1"/>
          <p:nvPr/>
        </p:nvSpPr>
        <p:spPr>
          <a:xfrm>
            <a:off x="10339025" y="3772283"/>
            <a:ext cx="2814843"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ISOLATION</a:t>
            </a:r>
          </a:p>
        </p:txBody>
      </p:sp>
      <p:sp>
        <p:nvSpPr>
          <p:cNvPr id="189"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4376883" y="4930768"/>
            <a:ext cx="3082646" cy="1302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Ensures that the result or effect of a committed transaction persists in case of a system failure.</a:t>
            </a:r>
          </a:p>
        </p:txBody>
      </p:sp>
      <p:sp>
        <p:nvSpPr>
          <p:cNvPr id="190" name="Rectangle"/>
          <p:cNvSpPr/>
          <p:nvPr/>
        </p:nvSpPr>
        <p:spPr>
          <a:xfrm>
            <a:off x="14376883" y="3458467"/>
            <a:ext cx="3082646"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191" name="DURABILITY"/>
          <p:cNvSpPr txBox="1"/>
          <p:nvPr/>
        </p:nvSpPr>
        <p:spPr>
          <a:xfrm>
            <a:off x="14510785" y="3782707"/>
            <a:ext cx="2814843"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DURABILITY</a:t>
            </a:r>
          </a:p>
        </p:txBody>
      </p:sp>
      <p:pic>
        <p:nvPicPr>
          <p:cNvPr id="192" name="Image 1" descr="Image 1"/>
          <p:cNvPicPr>
            <a:picLocks noChangeAspect="1"/>
          </p:cNvPicPr>
          <p:nvPr/>
        </p:nvPicPr>
        <p:blipFill>
          <a:blip r:embed="rId2"/>
          <a:stretch>
            <a:fillRect/>
          </a:stretch>
        </p:blipFill>
        <p:spPr>
          <a:xfrm>
            <a:off x="6360236" y="7884508"/>
            <a:ext cx="5567528" cy="3417384"/>
          </a:xfrm>
          <a:prstGeom prst="rect">
            <a:avLst/>
          </a:prstGeom>
          <a:ln w="12700">
            <a:miter lim="400000"/>
          </a:ln>
        </p:spPr>
      </p:pic>
      <p:sp>
        <p:nvSpPr>
          <p:cNvPr id="193"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21  —  Transaction Control Language (TCL)</a:t>
            </a: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Text 9"/>
          <p:cNvSpPr txBox="1"/>
          <p:nvPr/>
        </p:nvSpPr>
        <p:spPr>
          <a:xfrm>
            <a:off x="3114675" y="1428750"/>
            <a:ext cx="12058650" cy="554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4000" b="1">
                <a:latin typeface="Arial"/>
                <a:ea typeface="Arial"/>
                <a:cs typeface="Arial"/>
                <a:sym typeface="Arial"/>
              </a:defRPr>
            </a:lvl1pPr>
          </a:lstStyle>
          <a:p>
            <a:r>
              <a:t>Transaction Control Language (TCL)</a:t>
            </a:r>
          </a:p>
        </p:txBody>
      </p:sp>
      <p:sp>
        <p:nvSpPr>
          <p:cNvPr id="196" name="Rectangle"/>
          <p:cNvSpPr/>
          <p:nvPr/>
        </p:nvSpPr>
        <p:spPr>
          <a:xfrm>
            <a:off x="2468517" y="3311886"/>
            <a:ext cx="3431918"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197" name="BEGIN TRANSACTION"/>
          <p:cNvSpPr txBox="1"/>
          <p:nvPr/>
        </p:nvSpPr>
        <p:spPr>
          <a:xfrm>
            <a:off x="2615133" y="3636126"/>
            <a:ext cx="3138687"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BEGIN TRANSACTION</a:t>
            </a:r>
          </a:p>
        </p:txBody>
      </p:sp>
      <p:sp>
        <p:nvSpPr>
          <p:cNvPr id="198"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2460831" y="4812900"/>
            <a:ext cx="3468430" cy="24713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Ensures that all operations within the work unit are completed successfully; otherwise, the transaction is aborted at the point of failure and previous operations are rolled back to their former state.</a:t>
            </a:r>
          </a:p>
        </p:txBody>
      </p:sp>
      <p:sp>
        <p:nvSpPr>
          <p:cNvPr id="199"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7045697" y="4791068"/>
            <a:ext cx="3510718" cy="130296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Ensures that the database properly changes states upon a successfully committed transaction</a:t>
            </a:r>
          </a:p>
        </p:txBody>
      </p:sp>
      <p:sp>
        <p:nvSpPr>
          <p:cNvPr id="200" name="What is simply dummy text of the printing and typesetting industry has been the industry's standard dummy text ever since the 1500s when an unknown printer took a galley of type and scrambled it to make a type specimen book it has."/>
          <p:cNvSpPr txBox="1"/>
          <p:nvPr/>
        </p:nvSpPr>
        <p:spPr>
          <a:xfrm>
            <a:off x="11701635" y="4786919"/>
            <a:ext cx="3082646" cy="13029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71436" tIns="71436" rIns="71436" bIns="71436">
            <a:spAutoFit/>
          </a:bodyPr>
          <a:lstStyle>
            <a:lvl1pPr defTabSz="821530">
              <a:spcBef>
                <a:spcPts val="3000"/>
              </a:spcBef>
              <a:defRPr sz="2000">
                <a:latin typeface="Arial"/>
                <a:ea typeface="Arial"/>
                <a:cs typeface="Arial"/>
                <a:sym typeface="Arial"/>
              </a:defRPr>
            </a:lvl1pPr>
          </a:lstStyle>
          <a:p>
            <a:r>
              <a:t>Enables transactions to operate independently of and transparent to each other.</a:t>
            </a:r>
          </a:p>
        </p:txBody>
      </p:sp>
      <p:sp>
        <p:nvSpPr>
          <p:cNvPr id="201" name="Rectangle"/>
          <p:cNvSpPr/>
          <p:nvPr/>
        </p:nvSpPr>
        <p:spPr>
          <a:xfrm>
            <a:off x="6968911" y="3311886"/>
            <a:ext cx="3431917"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202" name="COMMIT"/>
          <p:cNvSpPr txBox="1"/>
          <p:nvPr/>
        </p:nvSpPr>
        <p:spPr>
          <a:xfrm>
            <a:off x="7115526" y="3636126"/>
            <a:ext cx="3138687"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COMMIT</a:t>
            </a:r>
          </a:p>
        </p:txBody>
      </p:sp>
      <p:sp>
        <p:nvSpPr>
          <p:cNvPr id="203" name="Rectangle"/>
          <p:cNvSpPr/>
          <p:nvPr/>
        </p:nvSpPr>
        <p:spPr>
          <a:xfrm>
            <a:off x="11589424" y="3311886"/>
            <a:ext cx="3082645" cy="1033872"/>
          </a:xfrm>
          <a:prstGeom prst="roundRect">
            <a:avLst>
              <a:gd name="adj" fmla="val 50000"/>
            </a:avLst>
          </a:prstGeom>
          <a:solidFill>
            <a:srgbClr val="3197D6">
              <a:alpha val="10000"/>
            </a:srgbClr>
          </a:solidFill>
          <a:ln w="12700">
            <a:miter lim="400000"/>
          </a:ln>
        </p:spPr>
        <p:txBody>
          <a:bodyPr lIns="45718" tIns="45718" rIns="45718" bIns="45718" anchor="ctr"/>
          <a:lstStyle/>
          <a:p>
            <a:pPr algn="ctr" defTabSz="825500">
              <a:defRPr sz="2400" b="1">
                <a:latin typeface="Arial"/>
                <a:ea typeface="Arial"/>
                <a:cs typeface="Arial"/>
                <a:sym typeface="Arial"/>
              </a:defRPr>
            </a:pPr>
            <a:endParaRPr/>
          </a:p>
        </p:txBody>
      </p:sp>
      <p:sp>
        <p:nvSpPr>
          <p:cNvPr id="204" name="ROLLBACK"/>
          <p:cNvSpPr txBox="1"/>
          <p:nvPr/>
        </p:nvSpPr>
        <p:spPr>
          <a:xfrm>
            <a:off x="11723325" y="3636126"/>
            <a:ext cx="2814843" cy="3853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ctr">
              <a:defRPr sz="2000" b="1" spc="-83">
                <a:solidFill>
                  <a:srgbClr val="3197D6"/>
                </a:solidFill>
                <a:latin typeface="Arial"/>
                <a:ea typeface="Arial"/>
                <a:cs typeface="Arial"/>
                <a:sym typeface="Arial"/>
              </a:defRPr>
            </a:lvl1pPr>
          </a:lstStyle>
          <a:p>
            <a:r>
              <a:t>ROLLBACK</a:t>
            </a:r>
          </a:p>
        </p:txBody>
      </p:sp>
      <p:pic>
        <p:nvPicPr>
          <p:cNvPr id="205" name="Image 1" descr="Image 1"/>
          <p:cNvPicPr>
            <a:picLocks noChangeAspect="1"/>
          </p:cNvPicPr>
          <p:nvPr/>
        </p:nvPicPr>
        <p:blipFill>
          <a:blip r:embed="rId2"/>
          <a:stretch>
            <a:fillRect/>
          </a:stretch>
        </p:blipFill>
        <p:spPr>
          <a:xfrm>
            <a:off x="6360236" y="7884508"/>
            <a:ext cx="5567528" cy="3417384"/>
          </a:xfrm>
          <a:prstGeom prst="rect">
            <a:avLst/>
          </a:prstGeom>
          <a:ln w="12700">
            <a:miter lim="400000"/>
          </a:ln>
        </p:spPr>
      </p:pic>
      <p:sp>
        <p:nvSpPr>
          <p:cNvPr id="206"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22  —  Transaction Control Language (TCL)</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209"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23  —  Transaction Control Language (TCL)</a:t>
            </a:r>
          </a:p>
        </p:txBody>
      </p:sp>
      <p:sp>
        <p:nvSpPr>
          <p:cNvPr id="210" name="Text 9"/>
          <p:cNvSpPr txBox="1"/>
          <p:nvPr/>
        </p:nvSpPr>
        <p:spPr>
          <a:xfrm>
            <a:off x="3114675" y="1428750"/>
            <a:ext cx="12058650" cy="55488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gn="ctr">
              <a:defRPr sz="4000" b="1">
                <a:latin typeface="Arial"/>
                <a:ea typeface="Arial"/>
                <a:cs typeface="Arial"/>
                <a:sym typeface="Arial"/>
              </a:defRPr>
            </a:lvl1pPr>
          </a:lstStyle>
          <a:p>
            <a:r>
              <a:t>Transaction</a:t>
            </a:r>
          </a:p>
        </p:txBody>
      </p:sp>
      <p:pic>
        <p:nvPicPr>
          <p:cNvPr id="211" name="editor.png" descr="editor.png"/>
          <p:cNvPicPr>
            <a:picLocks noChangeAspect="1"/>
          </p:cNvPicPr>
          <p:nvPr/>
        </p:nvPicPr>
        <p:blipFill>
          <a:blip r:embed="rId4"/>
          <a:stretch>
            <a:fillRect/>
          </a:stretch>
        </p:blipFill>
        <p:spPr>
          <a:xfrm>
            <a:off x="3429000" y="2813050"/>
            <a:ext cx="11430000" cy="46609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216" name="Text 0"/>
          <p:cNvSpPr txBox="1"/>
          <p:nvPr/>
        </p:nvSpPr>
        <p:spPr>
          <a:xfrm>
            <a:off x="1047750" y="4404717"/>
            <a:ext cx="9883603" cy="147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Index</a:t>
            </a:r>
          </a:p>
        </p:txBody>
      </p:sp>
      <p:sp>
        <p:nvSpPr>
          <p:cNvPr id="217"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24  —  Index</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222"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Index</a:t>
            </a:r>
          </a:p>
        </p:txBody>
      </p:sp>
      <p:sp>
        <p:nvSpPr>
          <p:cNvPr id="223" name="Text 2"/>
          <p:cNvSpPr txBox="1"/>
          <p:nvPr/>
        </p:nvSpPr>
        <p:spPr>
          <a:xfrm>
            <a:off x="1047750" y="2786907"/>
            <a:ext cx="9140602" cy="77618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700">
                <a:solidFill>
                  <a:srgbClr val="101110"/>
                </a:solidFill>
                <a:latin typeface="Arial"/>
                <a:ea typeface="Arial"/>
                <a:cs typeface="Arial"/>
                <a:sym typeface="Arial"/>
              </a:defRPr>
            </a:lvl1pPr>
          </a:lstStyle>
          <a:p>
            <a:r>
              <a:t>INDEX allows the database application to find data fast; without reading the whole table.​</a:t>
            </a:r>
          </a:p>
        </p:txBody>
      </p:sp>
      <p:sp>
        <p:nvSpPr>
          <p:cNvPr id="224"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25—  Index</a:t>
            </a:r>
          </a:p>
        </p:txBody>
      </p:sp>
      <p:pic>
        <p:nvPicPr>
          <p:cNvPr id="225" name="editor.png" descr="editor.png"/>
          <p:cNvPicPr>
            <a:picLocks noChangeAspect="1"/>
          </p:cNvPicPr>
          <p:nvPr/>
        </p:nvPicPr>
        <p:blipFill>
          <a:blip r:embed="rId4"/>
          <a:stretch>
            <a:fillRect/>
          </a:stretch>
        </p:blipFill>
        <p:spPr>
          <a:xfrm>
            <a:off x="825500" y="4019550"/>
            <a:ext cx="11430000" cy="4660900"/>
          </a:xfrm>
          <a:prstGeom prst="rect">
            <a:avLst/>
          </a:prstGeom>
          <a:ln w="12700">
            <a:miter lim="400000"/>
          </a:ln>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222" name="Text 0"/>
          <p:cNvSpPr txBox="1"/>
          <p:nvPr/>
        </p:nvSpPr>
        <p:spPr>
          <a:xfrm>
            <a:off x="1047750" y="1428749"/>
            <a:ext cx="12058650" cy="4754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3700"/>
              </a:lnSpc>
              <a:defRPr sz="3700" b="1" spc="113">
                <a:latin typeface="Arial"/>
                <a:ea typeface="Arial"/>
                <a:cs typeface="Arial"/>
                <a:sym typeface="Arial"/>
              </a:defRPr>
            </a:lvl1pPr>
          </a:lstStyle>
          <a:p>
            <a:r>
              <a:rPr lang="en-US" dirty="0"/>
              <a:t>View</a:t>
            </a:r>
            <a:endParaRPr dirty="0"/>
          </a:p>
        </p:txBody>
      </p:sp>
      <p:sp>
        <p:nvSpPr>
          <p:cNvPr id="223" name="Text 2"/>
          <p:cNvSpPr txBox="1"/>
          <p:nvPr/>
        </p:nvSpPr>
        <p:spPr>
          <a:xfrm>
            <a:off x="1047750" y="2786907"/>
            <a:ext cx="9140602" cy="166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defRPr sz="2700">
                <a:solidFill>
                  <a:srgbClr val="101110"/>
                </a:solidFill>
                <a:latin typeface="Arial"/>
                <a:ea typeface="Arial"/>
                <a:cs typeface="Arial"/>
                <a:sym typeface="Arial"/>
              </a:defRPr>
            </a:lvl1pPr>
          </a:lstStyle>
          <a:p>
            <a:r>
              <a:rPr lang="en-US" b="0" i="0" dirty="0">
                <a:solidFill>
                  <a:srgbClr val="374151"/>
                </a:solidFill>
                <a:effectLst/>
                <a:latin typeface="Söhne"/>
              </a:rPr>
              <a:t>A view in a database is a virtual table derived from one or more base tables. It's a saved query that provides a way to simplify and abstract complex data, offering a customized, simplified, and secure presentation of data.</a:t>
            </a:r>
            <a:r>
              <a:rPr dirty="0"/>
              <a:t>​</a:t>
            </a:r>
          </a:p>
        </p:txBody>
      </p:sp>
      <p:sp>
        <p:nvSpPr>
          <p:cNvPr id="224" name="Text 3"/>
          <p:cNvSpPr txBox="1"/>
          <p:nvPr/>
        </p:nvSpPr>
        <p:spPr>
          <a:xfrm>
            <a:off x="1047750" y="479677"/>
            <a:ext cx="7763906" cy="2266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25—  Index</a:t>
            </a:r>
          </a:p>
        </p:txBody>
      </p:sp>
      <p:pic>
        <p:nvPicPr>
          <p:cNvPr id="3" name="Picture 2">
            <a:extLst>
              <a:ext uri="{FF2B5EF4-FFF2-40B4-BE49-F238E27FC236}">
                <a16:creationId xmlns:a16="http://schemas.microsoft.com/office/drawing/2014/main" id="{95A0F25B-8617-C0D6-E9EE-1FD799771147}"/>
              </a:ext>
            </a:extLst>
          </p:cNvPr>
          <p:cNvPicPr>
            <a:picLocks noChangeAspect="1"/>
          </p:cNvPicPr>
          <p:nvPr/>
        </p:nvPicPr>
        <p:blipFill>
          <a:blip r:embed="rId4"/>
          <a:stretch>
            <a:fillRect/>
          </a:stretch>
        </p:blipFill>
        <p:spPr>
          <a:xfrm>
            <a:off x="1047750" y="5023329"/>
            <a:ext cx="7262489" cy="2187130"/>
          </a:xfrm>
          <a:prstGeom prst="rect">
            <a:avLst/>
          </a:prstGeom>
        </p:spPr>
      </p:pic>
    </p:spTree>
    <p:extLst>
      <p:ext uri="{BB962C8B-B14F-4D97-AF65-F5344CB8AC3E}">
        <p14:creationId xmlns:p14="http://schemas.microsoft.com/office/powerpoint/2010/main" val="2609442432"/>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1" name="Image 1" descr="Image 1"/>
          <p:cNvPicPr>
            <a:picLocks noChangeAspect="1"/>
          </p:cNvPicPr>
          <p:nvPr/>
        </p:nvPicPr>
        <p:blipFill>
          <a:blip r:embed="rId3"/>
          <a:stretch>
            <a:fillRect/>
          </a:stretch>
        </p:blipFill>
        <p:spPr>
          <a:xfrm rot="19239254">
            <a:off x="8726172" y="4509206"/>
            <a:ext cx="11183412" cy="6864448"/>
          </a:xfrm>
          <a:prstGeom prst="rect">
            <a:avLst/>
          </a:prstGeom>
          <a:ln w="12700">
            <a:miter lim="400000"/>
          </a:ln>
        </p:spPr>
      </p:pic>
      <p:sp>
        <p:nvSpPr>
          <p:cNvPr id="222" name="Text 0"/>
          <p:cNvSpPr txBox="1"/>
          <p:nvPr/>
        </p:nvSpPr>
        <p:spPr>
          <a:xfrm>
            <a:off x="1047750" y="1428749"/>
            <a:ext cx="12058650"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rPr lang="en-US" dirty="0"/>
              <a:t>Trigger</a:t>
            </a:r>
            <a:endParaRPr dirty="0"/>
          </a:p>
        </p:txBody>
      </p:sp>
      <p:sp>
        <p:nvSpPr>
          <p:cNvPr id="223" name="Text 2"/>
          <p:cNvSpPr txBox="1"/>
          <p:nvPr/>
        </p:nvSpPr>
        <p:spPr>
          <a:xfrm>
            <a:off x="1047750" y="2786907"/>
            <a:ext cx="9140602" cy="166199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defRPr sz="2700">
                <a:solidFill>
                  <a:srgbClr val="101110"/>
                </a:solidFill>
                <a:latin typeface="Arial"/>
                <a:ea typeface="Arial"/>
                <a:cs typeface="Arial"/>
                <a:sym typeface="Arial"/>
              </a:defRPr>
            </a:lvl1pPr>
          </a:lstStyle>
          <a:p>
            <a:r>
              <a:rPr lang="en-US" b="0" i="0" dirty="0">
                <a:solidFill>
                  <a:srgbClr val="374151"/>
                </a:solidFill>
                <a:effectLst/>
                <a:latin typeface="Söhne"/>
              </a:rPr>
              <a:t>A trigger in a database is a set of instructions that automatically execute in response to a specific event, such as data modification (INSERT, UPDATE, DELETE). Triggers are used to enforce data integrity, implement business rules, or log changes.</a:t>
            </a:r>
            <a:endParaRPr dirty="0"/>
          </a:p>
        </p:txBody>
      </p:sp>
      <p:sp>
        <p:nvSpPr>
          <p:cNvPr id="224"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25—  Index</a:t>
            </a:r>
          </a:p>
        </p:txBody>
      </p:sp>
      <p:pic>
        <p:nvPicPr>
          <p:cNvPr id="6" name="Picture 5">
            <a:extLst>
              <a:ext uri="{FF2B5EF4-FFF2-40B4-BE49-F238E27FC236}">
                <a16:creationId xmlns:a16="http://schemas.microsoft.com/office/drawing/2014/main" id="{C6F1C8FE-5007-D8ED-5B7E-60FB3EBDD0BE}"/>
              </a:ext>
            </a:extLst>
          </p:cNvPr>
          <p:cNvPicPr>
            <a:picLocks noChangeAspect="1"/>
          </p:cNvPicPr>
          <p:nvPr/>
        </p:nvPicPr>
        <p:blipFill>
          <a:blip r:embed="rId4"/>
          <a:stretch>
            <a:fillRect/>
          </a:stretch>
        </p:blipFill>
        <p:spPr>
          <a:xfrm>
            <a:off x="1028318" y="4814561"/>
            <a:ext cx="9160034" cy="3871295"/>
          </a:xfrm>
          <a:prstGeom prst="rect">
            <a:avLst/>
          </a:prstGeom>
        </p:spPr>
      </p:pic>
    </p:spTree>
    <p:extLst>
      <p:ext uri="{BB962C8B-B14F-4D97-AF65-F5344CB8AC3E}">
        <p14:creationId xmlns:p14="http://schemas.microsoft.com/office/powerpoint/2010/main" val="400200771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9"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230" name="Text 0"/>
          <p:cNvSpPr txBox="1"/>
          <p:nvPr/>
        </p:nvSpPr>
        <p:spPr>
          <a:xfrm>
            <a:off x="1047749" y="4404716"/>
            <a:ext cx="11905699" cy="1477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Q&amp;A</a:t>
            </a:r>
          </a:p>
        </p:txBody>
      </p:sp>
      <p:sp>
        <p:nvSpPr>
          <p:cNvPr id="231" name="Text 3"/>
          <p:cNvSpPr txBox="1"/>
          <p:nvPr/>
        </p:nvSpPr>
        <p:spPr>
          <a:xfrm>
            <a:off x="1047750" y="479677"/>
            <a:ext cx="7763906" cy="22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Arial"/>
                <a:ea typeface="Arial"/>
                <a:cs typeface="Arial"/>
                <a:sym typeface="Arial"/>
              </a:defRPr>
            </a:lvl1pPr>
          </a:lstStyle>
          <a:p>
            <a:r>
              <a:t>26  —  Q&amp;A</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236" name="Text 0"/>
          <p:cNvSpPr txBox="1"/>
          <p:nvPr/>
        </p:nvSpPr>
        <p:spPr>
          <a:xfrm>
            <a:off x="1047750" y="3642716"/>
            <a:ext cx="7943850" cy="30015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p>
            <a:pPr>
              <a:lnSpc>
                <a:spcPts val="12000"/>
              </a:lnSpc>
              <a:defRPr sz="9600" b="1" spc="188">
                <a:latin typeface="Arial"/>
                <a:ea typeface="Arial"/>
                <a:cs typeface="Arial"/>
                <a:sym typeface="Arial"/>
              </a:defRPr>
            </a:pPr>
            <a:r>
              <a:t>Thank </a:t>
            </a:r>
            <a:r>
              <a:rPr>
                <a:solidFill>
                  <a:srgbClr val="59C0E2"/>
                </a:solidFill>
              </a:rPr>
              <a:t>YOU</a:t>
            </a:r>
            <a:r>
              <a:t> </a:t>
            </a:r>
            <a:r>
              <a:rPr>
                <a:solidFill>
                  <a:srgbClr val="DEF2F9"/>
                </a:solidFill>
              </a:rPr>
              <a:t>&lt;3</a:t>
            </a:r>
          </a:p>
        </p:txBody>
      </p:sp>
      <p:sp>
        <p:nvSpPr>
          <p:cNvPr id="237" name="Text 3"/>
          <p:cNvSpPr txBox="1"/>
          <p:nvPr/>
        </p:nvSpPr>
        <p:spPr>
          <a:xfrm>
            <a:off x="1047750" y="479677"/>
            <a:ext cx="7763906" cy="2232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Arial"/>
                <a:ea typeface="Arial"/>
                <a:cs typeface="Arial"/>
                <a:sym typeface="Arial"/>
              </a:defRPr>
            </a:lvl1pPr>
          </a:lstStyle>
          <a:p>
            <a:r>
              <a:t>27  —  Never Gonna Give You UP!</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38"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COUNT</a:t>
            </a:r>
          </a:p>
        </p:txBody>
      </p:sp>
      <p:sp>
        <p:nvSpPr>
          <p:cNvPr id="39" name="Text 2"/>
          <p:cNvSpPr txBox="1"/>
          <p:nvPr/>
        </p:nvSpPr>
        <p:spPr>
          <a:xfrm>
            <a:off x="1047750" y="3196632"/>
            <a:ext cx="9482624" cy="105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Returns the number of records returned by a select query.</a:t>
            </a:r>
          </a:p>
        </p:txBody>
      </p:sp>
      <p:sp>
        <p:nvSpPr>
          <p:cNvPr id="40"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03  —  Aggregate Function</a:t>
            </a:r>
          </a:p>
        </p:txBody>
      </p:sp>
      <p:pic>
        <p:nvPicPr>
          <p:cNvPr id="41"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46"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MIN / MAX</a:t>
            </a:r>
          </a:p>
        </p:txBody>
      </p:sp>
      <p:sp>
        <p:nvSpPr>
          <p:cNvPr id="47" name="Text 2"/>
          <p:cNvSpPr txBox="1"/>
          <p:nvPr/>
        </p:nvSpPr>
        <p:spPr>
          <a:xfrm>
            <a:off x="1047750" y="3196632"/>
            <a:ext cx="9482624" cy="105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Returns the minimum / maximum value in a set of values. ​</a:t>
            </a:r>
          </a:p>
        </p:txBody>
      </p:sp>
      <p:sp>
        <p:nvSpPr>
          <p:cNvPr id="48"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04  —  Aggregate Function</a:t>
            </a:r>
          </a:p>
        </p:txBody>
      </p:sp>
      <p:pic>
        <p:nvPicPr>
          <p:cNvPr id="49"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54"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SUM</a:t>
            </a:r>
          </a:p>
        </p:txBody>
      </p:sp>
      <p:sp>
        <p:nvSpPr>
          <p:cNvPr id="55" name="Text 2"/>
          <p:cNvSpPr txBox="1"/>
          <p:nvPr/>
        </p:nvSpPr>
        <p:spPr>
          <a:xfrm>
            <a:off x="1047750" y="3196632"/>
            <a:ext cx="7336076" cy="105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Calculates the sum of a set of values.​</a:t>
            </a:r>
          </a:p>
        </p:txBody>
      </p:sp>
      <p:sp>
        <p:nvSpPr>
          <p:cNvPr id="56"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05  —  Aggregate Function</a:t>
            </a:r>
          </a:p>
        </p:txBody>
      </p:sp>
      <p:pic>
        <p:nvPicPr>
          <p:cNvPr id="57"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62"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AVG</a:t>
            </a:r>
          </a:p>
        </p:txBody>
      </p:sp>
      <p:sp>
        <p:nvSpPr>
          <p:cNvPr id="63" name="Text 2"/>
          <p:cNvSpPr txBox="1"/>
          <p:nvPr/>
        </p:nvSpPr>
        <p:spPr>
          <a:xfrm>
            <a:off x="1047750" y="3196632"/>
            <a:ext cx="8418057" cy="10514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Returns the average value of an expression.​</a:t>
            </a:r>
          </a:p>
        </p:txBody>
      </p:sp>
      <p:sp>
        <p:nvSpPr>
          <p:cNvPr id="64"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06  —  Aggregate Function</a:t>
            </a:r>
          </a:p>
        </p:txBody>
      </p:sp>
      <p:pic>
        <p:nvPicPr>
          <p:cNvPr id="65"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70"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GROUP BY</a:t>
            </a:r>
          </a:p>
        </p:txBody>
      </p:sp>
      <p:sp>
        <p:nvSpPr>
          <p:cNvPr id="71" name="Text 2"/>
          <p:cNvSpPr txBox="1"/>
          <p:nvPr/>
        </p:nvSpPr>
        <p:spPr>
          <a:xfrm>
            <a:off x="1047750" y="3196632"/>
            <a:ext cx="9482624" cy="158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This statement is used in conjunction with aggregate functions to group the result-set by one or more columns. ​</a:t>
            </a:r>
          </a:p>
        </p:txBody>
      </p:sp>
      <p:sp>
        <p:nvSpPr>
          <p:cNvPr id="72"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07  —  Aggregate Function</a:t>
            </a:r>
          </a:p>
        </p:txBody>
      </p:sp>
      <p:pic>
        <p:nvPicPr>
          <p:cNvPr id="73"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78" name="Text 0"/>
          <p:cNvSpPr txBox="1"/>
          <p:nvPr/>
        </p:nvSpPr>
        <p:spPr>
          <a:xfrm>
            <a:off x="1047749" y="2198501"/>
            <a:ext cx="9482626" cy="4754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3700"/>
              </a:lnSpc>
              <a:defRPr sz="3700" b="1" spc="113">
                <a:latin typeface="Arial"/>
                <a:ea typeface="Arial"/>
                <a:cs typeface="Arial"/>
                <a:sym typeface="Arial"/>
              </a:defRPr>
            </a:lvl1pPr>
          </a:lstStyle>
          <a:p>
            <a:r>
              <a:t>HAVING</a:t>
            </a:r>
          </a:p>
        </p:txBody>
      </p:sp>
      <p:sp>
        <p:nvSpPr>
          <p:cNvPr id="79" name="Text 2"/>
          <p:cNvSpPr txBox="1"/>
          <p:nvPr/>
        </p:nvSpPr>
        <p:spPr>
          <a:xfrm>
            <a:off x="1047750" y="3196632"/>
            <a:ext cx="9482624" cy="158482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defTabSz="457200">
              <a:defRPr sz="3700">
                <a:solidFill>
                  <a:srgbClr val="101110"/>
                </a:solidFill>
                <a:latin typeface="Arial"/>
                <a:ea typeface="Arial"/>
                <a:cs typeface="Arial"/>
                <a:sym typeface="Arial"/>
              </a:defRPr>
            </a:lvl1pPr>
          </a:lstStyle>
          <a:p>
            <a:r>
              <a:t>This statement enables you to specify conditions that filter which group results appear in the results. </a:t>
            </a:r>
          </a:p>
        </p:txBody>
      </p:sp>
      <p:sp>
        <p:nvSpPr>
          <p:cNvPr id="80"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08  —  Aggregate Function</a:t>
            </a:r>
          </a:p>
        </p:txBody>
      </p:sp>
      <p:pic>
        <p:nvPicPr>
          <p:cNvPr id="81" name="editor.png" descr="editor.png"/>
          <p:cNvPicPr>
            <a:picLocks noChangeAspect="1"/>
          </p:cNvPicPr>
          <p:nvPr/>
        </p:nvPicPr>
        <p:blipFill>
          <a:blip r:embed="rId4"/>
          <a:stretch>
            <a:fillRect/>
          </a:stretch>
        </p:blipFill>
        <p:spPr>
          <a:xfrm>
            <a:off x="783877" y="5063143"/>
            <a:ext cx="10010370" cy="3025357"/>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5" name="Image 1" descr="Image 1"/>
          <p:cNvPicPr>
            <a:picLocks noChangeAspect="1"/>
          </p:cNvPicPr>
          <p:nvPr/>
        </p:nvPicPr>
        <p:blipFill>
          <a:blip r:embed="rId3"/>
          <a:stretch>
            <a:fillRect/>
          </a:stretch>
        </p:blipFill>
        <p:spPr>
          <a:xfrm>
            <a:off x="10106025" y="0"/>
            <a:ext cx="8185371" cy="10287000"/>
          </a:xfrm>
          <a:prstGeom prst="rect">
            <a:avLst/>
          </a:prstGeom>
          <a:ln w="12700">
            <a:miter lim="400000"/>
          </a:ln>
        </p:spPr>
      </p:pic>
      <p:sp>
        <p:nvSpPr>
          <p:cNvPr id="86" name="Text 0"/>
          <p:cNvSpPr txBox="1"/>
          <p:nvPr/>
        </p:nvSpPr>
        <p:spPr>
          <a:xfrm>
            <a:off x="1047750" y="4404717"/>
            <a:ext cx="9883603" cy="14775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nSpc>
                <a:spcPts val="12000"/>
              </a:lnSpc>
              <a:defRPr sz="9600" b="1" spc="188">
                <a:latin typeface="Arial"/>
                <a:ea typeface="Arial"/>
                <a:cs typeface="Arial"/>
                <a:sym typeface="Arial"/>
              </a:defRPr>
            </a:lvl1pPr>
          </a:lstStyle>
          <a:p>
            <a:r>
              <a:t>Subqueries</a:t>
            </a:r>
          </a:p>
        </p:txBody>
      </p:sp>
      <p:sp>
        <p:nvSpPr>
          <p:cNvPr id="87" name="Text 3"/>
          <p:cNvSpPr txBox="1"/>
          <p:nvPr/>
        </p:nvSpPr>
        <p:spPr>
          <a:xfrm>
            <a:off x="1047750" y="479677"/>
            <a:ext cx="7763906" cy="2266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lvl1pPr>
              <a:lnSpc>
                <a:spcPts val="1800"/>
              </a:lnSpc>
              <a:defRPr sz="1500" spc="-30">
                <a:solidFill>
                  <a:srgbClr val="9BB4BE"/>
                </a:solidFill>
                <a:latin typeface="Inter Medium"/>
                <a:ea typeface="Inter Medium"/>
                <a:cs typeface="Inter Medium"/>
                <a:sym typeface="Inter Medium"/>
              </a:defRPr>
            </a:lvl1pPr>
          </a:lstStyle>
          <a:p>
            <a:r>
              <a:t>09  —  Subqueries</a:t>
            </a:r>
          </a:p>
        </p:txBody>
      </p:sp>
    </p:spTree>
  </p:cSld>
  <p:clrMapOvr>
    <a:masterClrMapping/>
  </p:clrMapOvr>
  <p:transition spd="med"/>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1492</TotalTime>
  <Words>1796</Words>
  <Application>Microsoft Office PowerPoint</Application>
  <PresentationFormat>Custom</PresentationFormat>
  <Paragraphs>150</Paragraphs>
  <Slides>29</Slides>
  <Notes>27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Arial</vt:lpstr>
      <vt:lpstr>Calibri</vt:lpstr>
      <vt:lpstr>Calibri Light</vt:lpstr>
      <vt:lpstr>Helvetica</vt:lpstr>
      <vt:lpstr>Inter Medium</vt:lpstr>
      <vt:lpstr>Söhne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Maria Andreiteva</dc:creator>
  <cp:lastModifiedBy>Maria Andreiteva</cp:lastModifiedBy>
  <cp:revision>2</cp:revision>
  <dcterms:modified xsi:type="dcterms:W3CDTF">2023-10-27T15:26:01Z</dcterms:modified>
</cp:coreProperties>
</file>